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8" r:id="rId2"/>
    <p:sldId id="314" r:id="rId3"/>
    <p:sldId id="315" r:id="rId4"/>
    <p:sldId id="260" r:id="rId5"/>
    <p:sldId id="270" r:id="rId6"/>
    <p:sldId id="271" r:id="rId7"/>
    <p:sldId id="265" r:id="rId8"/>
    <p:sldId id="301" r:id="rId9"/>
    <p:sldId id="302" r:id="rId10"/>
    <p:sldId id="303" r:id="rId11"/>
    <p:sldId id="313" r:id="rId12"/>
    <p:sldId id="305" r:id="rId13"/>
    <p:sldId id="306" r:id="rId14"/>
    <p:sldId id="307" r:id="rId15"/>
    <p:sldId id="308" r:id="rId16"/>
    <p:sldId id="309" r:id="rId17"/>
    <p:sldId id="310" r:id="rId18"/>
    <p:sldId id="311" r:id="rId19"/>
    <p:sldId id="312" r:id="rId20"/>
    <p:sldId id="272" r:id="rId21"/>
    <p:sldId id="273" r:id="rId22"/>
    <p:sldId id="274" r:id="rId23"/>
    <p:sldId id="275" r:id="rId24"/>
    <p:sldId id="316" r:id="rId25"/>
    <p:sldId id="317" r:id="rId26"/>
    <p:sldId id="318" r:id="rId27"/>
    <p:sldId id="319" r:id="rId28"/>
    <p:sldId id="320" r:id="rId29"/>
    <p:sldId id="276" r:id="rId30"/>
    <p:sldId id="277" r:id="rId31"/>
    <p:sldId id="278" r:id="rId32"/>
    <p:sldId id="282" r:id="rId33"/>
    <p:sldId id="289" r:id="rId34"/>
    <p:sldId id="290" r:id="rId35"/>
    <p:sldId id="291" r:id="rId36"/>
    <p:sldId id="292" r:id="rId37"/>
    <p:sldId id="293" r:id="rId38"/>
    <p:sldId id="294" r:id="rId39"/>
    <p:sldId id="295" r:id="rId40"/>
    <p:sldId id="297" r:id="rId41"/>
    <p:sldId id="298" r:id="rId42"/>
    <p:sldId id="299" r:id="rId43"/>
    <p:sldId id="300" r:id="rId44"/>
    <p:sldId id="26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2" autoAdjust="0"/>
    <p:restoredTop sz="94660"/>
  </p:normalViewPr>
  <p:slideViewPr>
    <p:cSldViewPr snapToGrid="0">
      <p:cViewPr varScale="1">
        <p:scale>
          <a:sx n="74" d="100"/>
          <a:sy n="74" d="100"/>
        </p:scale>
        <p:origin x="492" y="72"/>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10/17/2016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10/17/2016</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D491D0-8E1B-49C7-849B-A28568D94497}" type="slidenum">
              <a:rPr lang="en-US" smtClean="0"/>
              <a:t>1</a:t>
            </a:fld>
            <a:endParaRPr lang="en-US"/>
          </a:p>
        </p:txBody>
      </p:sp>
    </p:spTree>
    <p:extLst>
      <p:ext uri="{BB962C8B-B14F-4D97-AF65-F5344CB8AC3E}">
        <p14:creationId xmlns:p14="http://schemas.microsoft.com/office/powerpoint/2010/main" val="1366107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8F91E6-42B8-402E-8A16-FE05F798171B}" type="slidenum">
              <a:rPr lang="en-US" smtClean="0"/>
              <a:t>24</a:t>
            </a:fld>
            <a:endParaRPr lang="en-US"/>
          </a:p>
        </p:txBody>
      </p:sp>
    </p:spTree>
    <p:extLst>
      <p:ext uri="{BB962C8B-B14F-4D97-AF65-F5344CB8AC3E}">
        <p14:creationId xmlns:p14="http://schemas.microsoft.com/office/powerpoint/2010/main" val="1620281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4813CD-0703-4D12-9F9F-5B474DEC0AD2}" type="slidenum">
              <a:rPr lang="en-US" smtClean="0"/>
              <a:t>28</a:t>
            </a:fld>
            <a:endParaRPr lang="en-US"/>
          </a:p>
        </p:txBody>
      </p:sp>
    </p:spTree>
    <p:extLst>
      <p:ext uri="{BB962C8B-B14F-4D97-AF65-F5344CB8AC3E}">
        <p14:creationId xmlns:p14="http://schemas.microsoft.com/office/powerpoint/2010/main" val="1791459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Tech giants like Google, Facebook, LinkedIn and PayPal all tapped into the power of graph databases to create booming businesses. Their secret? They each used graph database technology to harness the power of data connections.</a:t>
            </a:r>
            <a:endParaRPr lang="en-US" dirty="0"/>
          </a:p>
        </p:txBody>
      </p:sp>
      <p:sp>
        <p:nvSpPr>
          <p:cNvPr id="4" name="Slide Number Placeholder 3"/>
          <p:cNvSpPr>
            <a:spLocks noGrp="1"/>
          </p:cNvSpPr>
          <p:nvPr>
            <p:ph type="sldNum" sz="quarter" idx="10"/>
          </p:nvPr>
        </p:nvSpPr>
        <p:spPr/>
        <p:txBody>
          <a:bodyPr/>
          <a:lstStyle/>
          <a:p>
            <a:fld id="{45555EDC-4746-43B7-8DA1-364BDB37208B}" type="slidenum">
              <a:rPr lang="en-US" smtClean="0"/>
              <a:t>29</a:t>
            </a:fld>
            <a:endParaRPr lang="en-US"/>
          </a:p>
        </p:txBody>
      </p:sp>
    </p:spTree>
    <p:extLst>
      <p:ext uri="{BB962C8B-B14F-4D97-AF65-F5344CB8AC3E}">
        <p14:creationId xmlns:p14="http://schemas.microsoft.com/office/powerpoint/2010/main" val="2927361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en-US" b="1" dirty="0" smtClean="0"/>
              <a:t>Nodes</a:t>
            </a:r>
            <a:r>
              <a:rPr lang="en-US" dirty="0" smtClean="0"/>
              <a:t>: Entities</a:t>
            </a:r>
            <a:r>
              <a:rPr lang="en-US" b="1" dirty="0" smtClean="0"/>
              <a:t> </a:t>
            </a:r>
            <a:r>
              <a:rPr lang="en-US" dirty="0" smtClean="0"/>
              <a:t>such as people, businesses, accounts, or any other item you might want to keep track of</a:t>
            </a:r>
          </a:p>
          <a:p>
            <a:pPr>
              <a:buFont typeface="Wingdings" panose="05000000000000000000" pitchFamily="2" charset="2"/>
              <a:buChar char="q"/>
            </a:pPr>
            <a:r>
              <a:rPr lang="en-US" b="1" dirty="0" smtClean="0"/>
              <a:t>Edges</a:t>
            </a:r>
            <a:r>
              <a:rPr lang="en-US" dirty="0" smtClean="0"/>
              <a:t>: Also known as </a:t>
            </a:r>
            <a:r>
              <a:rPr lang="en-US" i="1" dirty="0" smtClean="0"/>
              <a:t>graphs</a:t>
            </a:r>
            <a:r>
              <a:rPr lang="en-US" dirty="0" smtClean="0"/>
              <a:t> or </a:t>
            </a:r>
            <a:r>
              <a:rPr lang="en-US" i="1" dirty="0" smtClean="0"/>
              <a:t>relationships</a:t>
            </a:r>
            <a:r>
              <a:rPr lang="en-US" dirty="0" smtClean="0"/>
              <a:t>, are the lines that connect nodes to other nodes; they represent the relationship between them</a:t>
            </a:r>
          </a:p>
          <a:p>
            <a:pPr>
              <a:buFont typeface="Wingdings" panose="05000000000000000000" pitchFamily="2" charset="2"/>
              <a:buChar char="q"/>
            </a:pPr>
            <a:r>
              <a:rPr lang="en-US" b="1" dirty="0" smtClean="0"/>
              <a:t>Properties</a:t>
            </a:r>
            <a:r>
              <a:rPr lang="en-US" dirty="0" smtClean="0"/>
              <a:t>: Information that relate to nodes</a:t>
            </a:r>
          </a:p>
          <a:p>
            <a:endParaRPr lang="en-US" dirty="0"/>
          </a:p>
        </p:txBody>
      </p:sp>
      <p:sp>
        <p:nvSpPr>
          <p:cNvPr id="4" name="Slide Number Placeholder 3"/>
          <p:cNvSpPr>
            <a:spLocks noGrp="1"/>
          </p:cNvSpPr>
          <p:nvPr>
            <p:ph type="sldNum" sz="quarter" idx="10"/>
          </p:nvPr>
        </p:nvSpPr>
        <p:spPr/>
        <p:txBody>
          <a:bodyPr/>
          <a:lstStyle/>
          <a:p>
            <a:fld id="{45555EDC-4746-43B7-8DA1-364BDB37208B}" type="slidenum">
              <a:rPr lang="en-US" smtClean="0"/>
              <a:t>30</a:t>
            </a:fld>
            <a:endParaRPr lang="en-US"/>
          </a:p>
        </p:txBody>
      </p:sp>
    </p:spTree>
    <p:extLst>
      <p:ext uri="{BB962C8B-B14F-4D97-AF65-F5344CB8AC3E}">
        <p14:creationId xmlns:p14="http://schemas.microsoft.com/office/powerpoint/2010/main" val="472871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Graph storage: Some graph databases use native graph storage that is specifically designed to store and manage graphs, while others use relational or object-oriented databases instead. Non-native storage is often much more unused.</a:t>
            </a: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Graph Processing Engine:</a:t>
            </a:r>
            <a:r>
              <a:rPr lang="en-US" baseline="0" dirty="0" smtClean="0"/>
              <a:t> </a:t>
            </a:r>
            <a:r>
              <a:rPr lang="en-US" sz="1200" b="0" i="0" kern="1200" dirty="0" smtClean="0">
                <a:solidFill>
                  <a:schemeClr val="tx1"/>
                </a:solidFill>
                <a:effectLst/>
                <a:latin typeface="+mn-lt"/>
                <a:ea typeface="+mn-ea"/>
                <a:cs typeface="+mn-cs"/>
              </a:rPr>
              <a:t>Native graph processing (a.k.a. “index-free adjacency”) is the most efficient means of processing graph data since connected nodes physically “point” to each other in the database. Non-native graph processing uses other means to process CRUD operations.</a:t>
            </a:r>
          </a:p>
          <a:p>
            <a:endParaRPr lang="en-US" dirty="0"/>
          </a:p>
        </p:txBody>
      </p:sp>
      <p:sp>
        <p:nvSpPr>
          <p:cNvPr id="4" name="Slide Number Placeholder 3"/>
          <p:cNvSpPr>
            <a:spLocks noGrp="1"/>
          </p:cNvSpPr>
          <p:nvPr>
            <p:ph type="sldNum" sz="quarter" idx="10"/>
          </p:nvPr>
        </p:nvSpPr>
        <p:spPr/>
        <p:txBody>
          <a:bodyPr/>
          <a:lstStyle/>
          <a:p>
            <a:fld id="{45555EDC-4746-43B7-8DA1-364BDB37208B}" type="slidenum">
              <a:rPr lang="en-US" smtClean="0"/>
              <a:t>31</a:t>
            </a:fld>
            <a:endParaRPr lang="en-US"/>
          </a:p>
        </p:txBody>
      </p:sp>
    </p:spTree>
    <p:extLst>
      <p:ext uri="{BB962C8B-B14F-4D97-AF65-F5344CB8AC3E}">
        <p14:creationId xmlns:p14="http://schemas.microsoft.com/office/powerpoint/2010/main" val="2565347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mBaas</a:t>
            </a:r>
            <a:r>
              <a:rPr lang="en-US" dirty="0" smtClean="0"/>
              <a:t> – mobile</a:t>
            </a:r>
            <a:r>
              <a:rPr lang="en-US" baseline="0" dirty="0" smtClean="0"/>
              <a:t> Backend as a Service</a:t>
            </a:r>
            <a:endParaRPr lang="en-US" dirty="0"/>
          </a:p>
        </p:txBody>
      </p:sp>
      <p:sp>
        <p:nvSpPr>
          <p:cNvPr id="4" name="Slide Number Placeholder 3"/>
          <p:cNvSpPr>
            <a:spLocks noGrp="1"/>
          </p:cNvSpPr>
          <p:nvPr>
            <p:ph type="sldNum" sz="quarter" idx="10"/>
          </p:nvPr>
        </p:nvSpPr>
        <p:spPr/>
        <p:txBody>
          <a:bodyPr/>
          <a:lstStyle/>
          <a:p>
            <a:fld id="{528F91E6-42B8-402E-8A16-FE05F798171B}" type="slidenum">
              <a:rPr lang="en-US" smtClean="0"/>
              <a:t>34</a:t>
            </a:fld>
            <a:endParaRPr lang="en-US"/>
          </a:p>
        </p:txBody>
      </p:sp>
    </p:spTree>
    <p:extLst>
      <p:ext uri="{BB962C8B-B14F-4D97-AF65-F5344CB8AC3E}">
        <p14:creationId xmlns:p14="http://schemas.microsoft.com/office/powerpoint/2010/main" val="370120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Spring has</a:t>
            </a:r>
            <a:r>
              <a:rPr lang="en-US" baseline="0" dirty="0" smtClean="0"/>
              <a:t> more no of libraries when compared to other 3</a:t>
            </a:r>
            <a:r>
              <a:rPr lang="en-US" baseline="30000" dirty="0" smtClean="0"/>
              <a:t>rd</a:t>
            </a:r>
            <a:r>
              <a:rPr lang="en-US" baseline="0" dirty="0" smtClean="0"/>
              <a:t> party services.</a:t>
            </a:r>
          </a:p>
          <a:p>
            <a:endParaRPr lang="en-US" baseline="0" dirty="0" smtClean="0"/>
          </a:p>
          <a:p>
            <a:r>
              <a:rPr lang="en-US" baseline="0" dirty="0" smtClean="0"/>
              <a:t>Server connections have to be done manually.</a:t>
            </a:r>
            <a:endParaRPr lang="en-US" dirty="0"/>
          </a:p>
        </p:txBody>
      </p:sp>
      <p:sp>
        <p:nvSpPr>
          <p:cNvPr id="4" name="Slide Number Placeholder 3"/>
          <p:cNvSpPr>
            <a:spLocks noGrp="1"/>
          </p:cNvSpPr>
          <p:nvPr>
            <p:ph type="sldNum" sz="quarter" idx="10"/>
          </p:nvPr>
        </p:nvSpPr>
        <p:spPr/>
        <p:txBody>
          <a:bodyPr/>
          <a:lstStyle/>
          <a:p>
            <a:fld id="{528F91E6-42B8-402E-8A16-FE05F798171B}" type="slidenum">
              <a:rPr lang="en-US" smtClean="0"/>
              <a:t>36</a:t>
            </a:fld>
            <a:endParaRPr lang="en-US"/>
          </a:p>
        </p:txBody>
      </p:sp>
    </p:spTree>
    <p:extLst>
      <p:ext uri="{BB962C8B-B14F-4D97-AF65-F5344CB8AC3E}">
        <p14:creationId xmlns:p14="http://schemas.microsoft.com/office/powerpoint/2010/main" val="1649273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31F8E3F6-98DB-4194-A5C7-29521E0CAE0B}" type="datetime1">
              <a:rPr lang="en-US" smtClean="0"/>
              <a:t>10/17/2016</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1889D86-299D-4BEA-8588-A19E493B3D75}" type="datetime1">
              <a:rPr lang="en-US" smtClean="0"/>
              <a:t>10/17/2016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378199" y="6356350"/>
            <a:ext cx="1971947" cy="365125"/>
          </a:xfrm>
        </p:spPr>
        <p:txBody>
          <a:bodyPr/>
          <a:lstStyle/>
          <a:p>
            <a:fld id="{9C057FE5-1B2D-4CD4-A95D-34CCC1C158C3}" type="datetime1">
              <a:rPr lang="en-US" smtClean="0"/>
              <a:t>10/17/2016</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vl1pPr>
          </a:lstStyle>
          <a:p>
            <a:r>
              <a:rPr lang="en-US" dirty="0" smtClean="0"/>
              <a:t>Click to edit Master title style</a:t>
            </a:r>
            <a:endParaRPr dirty="0"/>
          </a:p>
        </p:txBody>
      </p:sp>
      <p:sp>
        <p:nvSpPr>
          <p:cNvPr id="3" name="Content Placeholder 2"/>
          <p:cNvSpPr>
            <a:spLocks noGrp="1"/>
          </p:cNvSpPr>
          <p:nvPr>
            <p:ph idx="1"/>
          </p:nvPr>
        </p:nvSpPr>
        <p:spPr/>
        <p:txBody>
          <a:bodyPr/>
          <a:lstStyle>
            <a:lvl1pPr>
              <a:defRPr sz="3600"/>
            </a:lvl1pPr>
            <a:lvl2pPr>
              <a:defRPr sz="3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FE056666-CDA1-467E-9169-DE58CBEB42BF}" type="datetime1">
              <a:rPr lang="en-US" smtClean="0"/>
              <a:t>10/17/2016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3200" b="1">
                <a:solidFill>
                  <a:schemeClr val="tx1"/>
                </a:solidFill>
              </a:defRPr>
            </a:lvl1pPr>
          </a:lstStyle>
          <a:p>
            <a:r>
              <a:rPr lang="en-US" dirty="0" smtClean="0"/>
              <a:t>Click to edit Master title style</a:t>
            </a:r>
            <a:endParaRPr dirty="0"/>
          </a:p>
        </p:txBody>
      </p:sp>
      <p:sp>
        <p:nvSpPr>
          <p:cNvPr id="3" name="Text Placeholder 2"/>
          <p:cNvSpPr>
            <a:spLocks noGrp="1"/>
          </p:cNvSpPr>
          <p:nvPr>
            <p:ph type="body" idx="1"/>
          </p:nvPr>
        </p:nvSpPr>
        <p:spPr>
          <a:xfrm>
            <a:off x="3838014" y="4589463"/>
            <a:ext cx="6597465" cy="1500187"/>
          </a:xfrm>
        </p:spPr>
        <p:txBody>
          <a:bodyPr>
            <a:normAutofit/>
          </a:bodyPr>
          <a:lstStyle>
            <a:lvl1pPr marL="0" indent="0">
              <a:spcBef>
                <a:spcPts val="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35CAE176-3C67-4BCF-B5DE-E7A467248D2B}" type="datetime1">
              <a:rPr lang="en-US" smtClean="0"/>
              <a:t>10/17/2016</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r>
              <a:rPr lang="en-US" dirty="0" smtClean="0"/>
              <a:t>1</a:t>
            </a:r>
            <a:endParaRPr lang="en-US" dirty="0"/>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E5B3D68-103B-4ECE-A4FD-719743150657}" type="datetime1">
              <a:rPr lang="en-US" smtClean="0"/>
              <a:t>10/17/2016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51925360-F20E-477F-B873-3EAB57D84C86}" type="datetime1">
              <a:rPr lang="en-US" smtClean="0"/>
              <a:t>10/17/2016</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66399C3D-AA34-4E7D-B69D-10FE9BD7A1D0}" type="datetime1">
              <a:rPr lang="en-US" smtClean="0"/>
              <a:t>10/17/2016</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4A32EB-DF45-4E15-A931-141C46C34781}" type="datetime1">
              <a:rPr lang="en-US" smtClean="0"/>
              <a:t>10/17/2016</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1AD4C202-F26A-4788-BF8E-FC232362C13C}" type="datetime1">
              <a:rPr lang="en-US" smtClean="0"/>
              <a:t>10/17/2016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B7BE9386-0F1F-40BF-A711-0B830F21B59A}" type="datetime1">
              <a:rPr lang="en-US" smtClean="0"/>
              <a:t>10/17/2016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AB629CD7-C256-4B66-8D30-9A05E04220BE}" type="datetime1">
              <a:rPr lang="en-US" smtClean="0"/>
              <a:t>10/17/2016</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5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32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png"/><Relationship Id="rId9" Type="http://schemas.openxmlformats.org/officeDocument/2006/relationships/image" Target="../media/image1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50196" y="1339401"/>
            <a:ext cx="8500062" cy="725357"/>
          </a:xfrm>
        </p:spPr>
        <p:txBody>
          <a:bodyPr>
            <a:normAutofit fontScale="90000"/>
          </a:bodyPr>
          <a:lstStyle/>
          <a:p>
            <a:r>
              <a:rPr lang="en-US" dirty="0" smtClean="0"/>
              <a:t>Database Management</a:t>
            </a:r>
            <a:endParaRPr lang="en-US" dirty="0"/>
          </a:p>
        </p:txBody>
      </p:sp>
      <p:sp>
        <p:nvSpPr>
          <p:cNvPr id="3" name="Subtitle 2"/>
          <p:cNvSpPr>
            <a:spLocks noGrp="1"/>
          </p:cNvSpPr>
          <p:nvPr>
            <p:ph type="subTitle" idx="1"/>
          </p:nvPr>
        </p:nvSpPr>
        <p:spPr>
          <a:xfrm>
            <a:off x="9749306" y="4718963"/>
            <a:ext cx="2028985" cy="587133"/>
          </a:xfrm>
        </p:spPr>
        <p:txBody>
          <a:bodyPr/>
          <a:lstStyle/>
          <a:p>
            <a:r>
              <a:rPr lang="en-US" dirty="0" smtClean="0"/>
              <a:t>Workshop 5</a:t>
            </a:r>
            <a:endParaRPr lang="en-US" dirty="0"/>
          </a:p>
        </p:txBody>
      </p:sp>
      <p:sp>
        <p:nvSpPr>
          <p:cNvPr id="4" name="TextBox 3"/>
          <p:cNvSpPr txBox="1"/>
          <p:nvPr/>
        </p:nvSpPr>
        <p:spPr>
          <a:xfrm>
            <a:off x="8738974" y="1842430"/>
            <a:ext cx="2748981" cy="3170099"/>
          </a:xfrm>
          <a:prstGeom prst="rect">
            <a:avLst/>
          </a:prstGeom>
          <a:noFill/>
        </p:spPr>
        <p:txBody>
          <a:bodyPr wrap="square" rtlCol="0">
            <a:spAutoFit/>
          </a:bodyPr>
          <a:lstStyle/>
          <a:p>
            <a:r>
              <a:rPr lang="en-US" sz="2000" dirty="0" smtClean="0"/>
              <a:t>Gaddam Snigdha</a:t>
            </a:r>
          </a:p>
          <a:p>
            <a:r>
              <a:rPr lang="en-US" sz="2000" dirty="0" err="1" smtClean="0"/>
              <a:t>Sravya</a:t>
            </a:r>
            <a:r>
              <a:rPr lang="en-US" sz="2000" dirty="0" smtClean="0"/>
              <a:t> </a:t>
            </a:r>
            <a:r>
              <a:rPr lang="en-US" sz="2000" dirty="0" err="1" smtClean="0"/>
              <a:t>Madarapu</a:t>
            </a:r>
            <a:endParaRPr lang="en-US" sz="2000" dirty="0" smtClean="0"/>
          </a:p>
          <a:p>
            <a:r>
              <a:rPr lang="en-US" sz="2000" dirty="0"/>
              <a:t>Sai </a:t>
            </a:r>
            <a:r>
              <a:rPr lang="en-US" sz="2000" dirty="0" smtClean="0"/>
              <a:t>Naveen </a:t>
            </a:r>
          </a:p>
          <a:p>
            <a:r>
              <a:rPr lang="en-US" sz="2000" dirty="0" smtClean="0"/>
              <a:t>Sridhar</a:t>
            </a:r>
          </a:p>
          <a:p>
            <a:r>
              <a:rPr lang="en-US" sz="2000" dirty="0" err="1" smtClean="0"/>
              <a:t>Taruni</a:t>
            </a:r>
            <a:r>
              <a:rPr lang="en-US" sz="2000" dirty="0" smtClean="0"/>
              <a:t> </a:t>
            </a:r>
            <a:r>
              <a:rPr lang="en-US" sz="2000" dirty="0" err="1" smtClean="0"/>
              <a:t>Bollu</a:t>
            </a:r>
            <a:endParaRPr lang="en-US" sz="2000" dirty="0" smtClean="0"/>
          </a:p>
          <a:p>
            <a:r>
              <a:rPr lang="en-US" sz="2000" dirty="0" err="1" smtClean="0"/>
              <a:t>Sanjana</a:t>
            </a:r>
            <a:r>
              <a:rPr lang="en-US" sz="2000" dirty="0" smtClean="0"/>
              <a:t> </a:t>
            </a:r>
            <a:r>
              <a:rPr lang="en-US" sz="2000" dirty="0" err="1"/>
              <a:t>S</a:t>
            </a:r>
            <a:r>
              <a:rPr lang="en-US" sz="2000" dirty="0" err="1" smtClean="0"/>
              <a:t>omisetty</a:t>
            </a:r>
            <a:endParaRPr lang="en-US" sz="2000" dirty="0" smtClean="0"/>
          </a:p>
          <a:p>
            <a:r>
              <a:rPr lang="en-US" sz="2000" dirty="0" err="1" smtClean="0"/>
              <a:t>Vamsi</a:t>
            </a:r>
            <a:r>
              <a:rPr lang="en-US" sz="2000" dirty="0" smtClean="0"/>
              <a:t> </a:t>
            </a:r>
            <a:r>
              <a:rPr lang="en-US" sz="2000" dirty="0" smtClean="0"/>
              <a:t>Krishna </a:t>
            </a:r>
            <a:endParaRPr lang="en-US" sz="2000" dirty="0" smtClean="0"/>
          </a:p>
          <a:p>
            <a:r>
              <a:rPr lang="en-US" sz="2000" dirty="0" err="1" smtClean="0"/>
              <a:t>Saichaitanya</a:t>
            </a:r>
            <a:r>
              <a:rPr lang="en-US" sz="2000" dirty="0" smtClean="0"/>
              <a:t> </a:t>
            </a:r>
            <a:r>
              <a:rPr lang="en-US" sz="2000" dirty="0" err="1" smtClean="0"/>
              <a:t>Rudra</a:t>
            </a:r>
            <a:endParaRPr lang="en-US" sz="2000" dirty="0" smtClean="0"/>
          </a:p>
          <a:p>
            <a:endParaRPr lang="en-US" sz="2000" dirty="0" smtClean="0"/>
          </a:p>
          <a:p>
            <a:endParaRPr lang="en-US" sz="2000" dirty="0"/>
          </a:p>
        </p:txBody>
      </p:sp>
      <p:pic>
        <p:nvPicPr>
          <p:cNvPr id="1026" name="Picture 2" descr="Image result for 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5142" y="2228045"/>
            <a:ext cx="4381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D266BE7-899D-4075-917F-DBDE33B6B692}" type="slidenum">
              <a:rPr lang="en-US" smtClean="0"/>
              <a:pPr/>
              <a:t>1</a:t>
            </a:fld>
            <a:endParaRPr lang="en-US"/>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611" y="553792"/>
            <a:ext cx="10628850" cy="1004553"/>
          </a:xfrm>
        </p:spPr>
        <p:txBody>
          <a:bodyPr/>
          <a:lstStyle/>
          <a:p>
            <a:r>
              <a:rPr lang="en-US" dirty="0" smtClean="0"/>
              <a:t>Why NOSQL now?</a:t>
            </a:r>
            <a:endParaRPr lang="en-US" dirty="0"/>
          </a:p>
        </p:txBody>
      </p:sp>
      <p:sp>
        <p:nvSpPr>
          <p:cNvPr id="3" name="Content Placeholder 2"/>
          <p:cNvSpPr>
            <a:spLocks noGrp="1"/>
          </p:cNvSpPr>
          <p:nvPr>
            <p:ph idx="1"/>
          </p:nvPr>
        </p:nvSpPr>
        <p:spPr>
          <a:xfrm>
            <a:off x="381816" y="1953433"/>
            <a:ext cx="11616744" cy="5110629"/>
          </a:xfrm>
        </p:spPr>
        <p:txBody>
          <a:bodyPr>
            <a:normAutofit/>
          </a:bodyPr>
          <a:lstStyle/>
          <a:p>
            <a:r>
              <a:rPr lang="en-US" sz="2400" dirty="0" smtClean="0"/>
              <a:t>Trend 1 – Data Size</a:t>
            </a:r>
          </a:p>
          <a:p>
            <a:r>
              <a:rPr lang="en-US" sz="2400" dirty="0"/>
              <a:t>Trend 2 – </a:t>
            </a:r>
            <a:r>
              <a:rPr lang="en-US" sz="2400" dirty="0" smtClean="0"/>
              <a:t>connectedness</a:t>
            </a:r>
            <a:endParaRPr lang="en-US" sz="2400" dirty="0"/>
          </a:p>
          <a:p>
            <a:r>
              <a:rPr lang="en-US" sz="2400" dirty="0"/>
              <a:t>Trend 3 – Architecture</a:t>
            </a:r>
          </a:p>
          <a:p>
            <a:pPr marL="0" indent="0">
              <a:buNone/>
            </a:pPr>
            <a:r>
              <a:rPr lang="en-US" sz="2400" dirty="0" smtClean="0"/>
              <a:t>Trend </a:t>
            </a:r>
            <a:r>
              <a:rPr lang="en-US" sz="2400" dirty="0"/>
              <a:t>1 – Data </a:t>
            </a:r>
            <a:r>
              <a:rPr lang="en-US" sz="2400" dirty="0" smtClean="0"/>
              <a:t>Size – Each year</a:t>
            </a:r>
            <a:r>
              <a:rPr lang="en-US" sz="2400" dirty="0">
                <a:solidFill>
                  <a:schemeClr val="tx1"/>
                </a:solidFill>
              </a:rPr>
              <a:t> </a:t>
            </a:r>
            <a:r>
              <a:rPr lang="en-US" sz="2400" dirty="0" smtClean="0">
                <a:solidFill>
                  <a:schemeClr val="tx1"/>
                </a:solidFill>
              </a:rPr>
              <a:t>more </a:t>
            </a:r>
            <a:r>
              <a:rPr lang="en-US" sz="2400" dirty="0">
                <a:solidFill>
                  <a:schemeClr val="tx1"/>
                </a:solidFill>
              </a:rPr>
              <a:t>and more digital data is created. Over 2 years we created more digital data than all data created in history before</a:t>
            </a:r>
            <a:endParaRPr lang="en-US" sz="2400" dirty="0" smtClean="0"/>
          </a:p>
          <a:p>
            <a:endParaRPr lang="en-US" sz="2400" dirty="0"/>
          </a:p>
          <a:p>
            <a:endParaRPr lang="en-US" sz="2400" dirty="0" smtClean="0"/>
          </a:p>
          <a:p>
            <a:endParaRPr lang="en-US" sz="2400" dirty="0"/>
          </a:p>
          <a:p>
            <a:endParaRPr lang="en-US" sz="2400" dirty="0" smtClean="0"/>
          </a:p>
          <a:p>
            <a:endParaRPr lang="en-US" sz="2400" dirty="0" smtClean="0"/>
          </a:p>
          <a:p>
            <a:endParaRPr lang="en-US" sz="2400" dirty="0" smtClean="0"/>
          </a:p>
          <a:p>
            <a:pPr marL="0" indent="0">
              <a:buNone/>
            </a:pPr>
            <a:endParaRPr lang="en-US" sz="2400" dirty="0" smtClean="0"/>
          </a:p>
          <a:p>
            <a:endParaRPr lang="en-US" sz="2400" dirty="0"/>
          </a:p>
          <a:p>
            <a:pPr marL="0" indent="0">
              <a:buNone/>
            </a:pPr>
            <a:endParaRPr lang="en-US" dirty="0" smtClean="0"/>
          </a:p>
          <a:p>
            <a:pPr marL="0" indent="0">
              <a:buNone/>
            </a:pPr>
            <a:endParaRPr lang="en-US" dirty="0"/>
          </a:p>
        </p:txBody>
      </p:sp>
      <p:sp>
        <p:nvSpPr>
          <p:cNvPr id="4" name="TextBox 3"/>
          <p:cNvSpPr txBox="1"/>
          <p:nvPr/>
        </p:nvSpPr>
        <p:spPr>
          <a:xfrm>
            <a:off x="9504608" y="6488668"/>
            <a:ext cx="3229896" cy="369332"/>
          </a:xfrm>
          <a:prstGeom prst="rect">
            <a:avLst/>
          </a:prstGeom>
          <a:noFill/>
        </p:spPr>
        <p:txBody>
          <a:bodyPr wrap="square" rtlCol="0">
            <a:spAutoFit/>
          </a:bodyPr>
          <a:lstStyle/>
          <a:p>
            <a:r>
              <a:rPr lang="en-US" dirty="0" smtClean="0"/>
              <a:t>Sravya Madarapu</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1197" y="4508748"/>
            <a:ext cx="5451287" cy="2349252"/>
          </a:xfrm>
          <a:prstGeom prst="rect">
            <a:avLst/>
          </a:prstGeom>
        </p:spPr>
      </p:pic>
      <p:sp>
        <p:nvSpPr>
          <p:cNvPr id="6" name="Slide Number Placeholder 5"/>
          <p:cNvSpPr>
            <a:spLocks noGrp="1"/>
          </p:cNvSpPr>
          <p:nvPr>
            <p:ph type="sldNum" sz="quarter" idx="12"/>
          </p:nvPr>
        </p:nvSpPr>
        <p:spPr/>
        <p:txBody>
          <a:bodyPr/>
          <a:lstStyle/>
          <a:p>
            <a:fld id="{BD266BE7-899D-4075-917F-DBDE33B6B692}" type="slidenum">
              <a:rPr lang="en-US" smtClean="0"/>
              <a:t>10</a:t>
            </a:fld>
            <a:endParaRPr lang="en-US"/>
          </a:p>
        </p:txBody>
      </p:sp>
    </p:spTree>
    <p:extLst>
      <p:ext uri="{BB962C8B-B14F-4D97-AF65-F5344CB8AC3E}">
        <p14:creationId xmlns:p14="http://schemas.microsoft.com/office/powerpoint/2010/main" val="415246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266BE7-899D-4075-917F-DBDE33B6B692}" type="slidenum">
              <a:rPr lang="en-US" smtClean="0"/>
              <a:t>11</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0160" y="3508375"/>
            <a:ext cx="4486275" cy="284797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4251" y="4339855"/>
            <a:ext cx="3190875" cy="22955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8044" y="2431297"/>
            <a:ext cx="1903288" cy="1800621"/>
          </a:xfrm>
          <a:prstGeom prst="rect">
            <a:avLst/>
          </a:prstGeom>
        </p:spPr>
      </p:pic>
      <p:sp>
        <p:nvSpPr>
          <p:cNvPr id="8" name="Rectangle 7"/>
          <p:cNvSpPr/>
          <p:nvPr/>
        </p:nvSpPr>
        <p:spPr>
          <a:xfrm>
            <a:off x="716924" y="2044330"/>
            <a:ext cx="6096000" cy="2400657"/>
          </a:xfrm>
          <a:prstGeom prst="rect">
            <a:avLst/>
          </a:prstGeom>
        </p:spPr>
        <p:txBody>
          <a:bodyPr>
            <a:spAutoFit/>
          </a:bodyPr>
          <a:lstStyle/>
          <a:p>
            <a:r>
              <a:rPr lang="en-US" sz="3000" dirty="0" smtClean="0"/>
              <a:t>Trend 2 – Over the time data has more interlinked and connected. Hypertext have links</a:t>
            </a:r>
          </a:p>
          <a:p>
            <a:endParaRPr lang="en-US" sz="3000" dirty="0" smtClean="0"/>
          </a:p>
          <a:p>
            <a:endParaRPr lang="en-US" sz="3000" dirty="0"/>
          </a:p>
        </p:txBody>
      </p:sp>
      <p:sp>
        <p:nvSpPr>
          <p:cNvPr id="9" name="TextBox 8"/>
          <p:cNvSpPr txBox="1"/>
          <p:nvPr/>
        </p:nvSpPr>
        <p:spPr>
          <a:xfrm>
            <a:off x="7978044" y="1915197"/>
            <a:ext cx="3576172" cy="553998"/>
          </a:xfrm>
          <a:prstGeom prst="rect">
            <a:avLst/>
          </a:prstGeom>
          <a:noFill/>
        </p:spPr>
        <p:txBody>
          <a:bodyPr wrap="none" rtlCol="0">
            <a:spAutoFit/>
          </a:bodyPr>
          <a:lstStyle/>
          <a:p>
            <a:r>
              <a:rPr lang="en-US" sz="3000" dirty="0" smtClean="0"/>
              <a:t>Trend 3 - Architecture</a:t>
            </a:r>
            <a:endParaRPr lang="en-US" sz="3000" dirty="0"/>
          </a:p>
        </p:txBody>
      </p:sp>
      <p:sp>
        <p:nvSpPr>
          <p:cNvPr id="10" name="TextBox 9"/>
          <p:cNvSpPr txBox="1"/>
          <p:nvPr/>
        </p:nvSpPr>
        <p:spPr>
          <a:xfrm>
            <a:off x="10525126" y="5895110"/>
            <a:ext cx="2554444" cy="369332"/>
          </a:xfrm>
          <a:prstGeom prst="rect">
            <a:avLst/>
          </a:prstGeom>
          <a:noFill/>
        </p:spPr>
        <p:txBody>
          <a:bodyPr wrap="square" rtlCol="0">
            <a:spAutoFit/>
          </a:bodyPr>
          <a:lstStyle/>
          <a:p>
            <a:r>
              <a:rPr lang="en-US" dirty="0" err="1"/>
              <a:t>Sravya</a:t>
            </a:r>
            <a:r>
              <a:rPr lang="en-US" dirty="0"/>
              <a:t> </a:t>
            </a:r>
            <a:r>
              <a:rPr lang="en-US" dirty="0" err="1"/>
              <a:t>Madarapu</a:t>
            </a:r>
            <a:endParaRPr lang="en-US" dirty="0"/>
          </a:p>
        </p:txBody>
      </p:sp>
      <p:sp>
        <p:nvSpPr>
          <p:cNvPr id="11" name="TextBox 10"/>
          <p:cNvSpPr txBox="1"/>
          <p:nvPr/>
        </p:nvSpPr>
        <p:spPr>
          <a:xfrm>
            <a:off x="1674253" y="837127"/>
            <a:ext cx="1654171" cy="769441"/>
          </a:xfrm>
          <a:prstGeom prst="rect">
            <a:avLst/>
          </a:prstGeom>
          <a:noFill/>
        </p:spPr>
        <p:txBody>
          <a:bodyPr wrap="none" rtlCol="0">
            <a:spAutoFit/>
          </a:bodyPr>
          <a:lstStyle/>
          <a:p>
            <a:r>
              <a:rPr lang="en-US" sz="4400" dirty="0" err="1" smtClean="0">
                <a:solidFill>
                  <a:schemeClr val="bg1"/>
                </a:solidFill>
              </a:rPr>
              <a:t>Cont</a:t>
            </a:r>
            <a:r>
              <a:rPr lang="en-US" sz="4400" dirty="0" smtClean="0">
                <a:solidFill>
                  <a:schemeClr val="bg1"/>
                </a:solidFill>
              </a:rPr>
              <a:t>…</a:t>
            </a:r>
            <a:endParaRPr lang="en-US" sz="4400" dirty="0">
              <a:solidFill>
                <a:schemeClr val="bg1"/>
              </a:solidFill>
            </a:endParaRPr>
          </a:p>
        </p:txBody>
      </p:sp>
    </p:spTree>
    <p:extLst>
      <p:ext uri="{BB962C8B-B14F-4D97-AF65-F5344CB8AC3E}">
        <p14:creationId xmlns:p14="http://schemas.microsoft.com/office/powerpoint/2010/main" val="410674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1674" y="624110"/>
            <a:ext cx="9762186" cy="753929"/>
          </a:xfrm>
        </p:spPr>
        <p:txBody>
          <a:bodyPr/>
          <a:lstStyle/>
          <a:p>
            <a:r>
              <a:rPr lang="en-US" dirty="0" smtClean="0"/>
              <a:t>NOSQL Options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31157" y="3381323"/>
            <a:ext cx="2921940" cy="284296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792" y="1916481"/>
            <a:ext cx="3999935" cy="408156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938" y="4637944"/>
            <a:ext cx="1868905" cy="171185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848" y="1916481"/>
            <a:ext cx="2694185" cy="2183021"/>
          </a:xfrm>
          <a:prstGeom prst="rect">
            <a:avLst/>
          </a:prstGeom>
        </p:spPr>
      </p:pic>
      <p:sp>
        <p:nvSpPr>
          <p:cNvPr id="8" name="TextBox 7"/>
          <p:cNvSpPr txBox="1"/>
          <p:nvPr/>
        </p:nvSpPr>
        <p:spPr>
          <a:xfrm>
            <a:off x="9169758" y="6555346"/>
            <a:ext cx="2910625" cy="369332"/>
          </a:xfrm>
          <a:prstGeom prst="rect">
            <a:avLst/>
          </a:prstGeom>
          <a:noFill/>
        </p:spPr>
        <p:txBody>
          <a:bodyPr wrap="square" rtlCol="0">
            <a:spAutoFit/>
          </a:bodyPr>
          <a:lstStyle/>
          <a:p>
            <a:r>
              <a:rPr lang="en-US"/>
              <a:t>Sravya Madarapu</a:t>
            </a:r>
            <a:endParaRPr lang="en-US" dirty="0"/>
          </a:p>
        </p:txBody>
      </p:sp>
      <p:sp>
        <p:nvSpPr>
          <p:cNvPr id="3" name="Slide Number Placeholder 2"/>
          <p:cNvSpPr>
            <a:spLocks noGrp="1"/>
          </p:cNvSpPr>
          <p:nvPr>
            <p:ph type="sldNum" sz="quarter" idx="12"/>
          </p:nvPr>
        </p:nvSpPr>
        <p:spPr/>
        <p:txBody>
          <a:bodyPr/>
          <a:lstStyle/>
          <a:p>
            <a:fld id="{BD266BE7-899D-4075-917F-DBDE33B6B692}" type="slidenum">
              <a:rPr lang="en-US" smtClean="0"/>
              <a:t>12</a:t>
            </a:fld>
            <a:endParaRPr lang="en-US"/>
          </a:p>
        </p:txBody>
      </p:sp>
    </p:spTree>
    <p:extLst>
      <p:ext uri="{BB962C8B-B14F-4D97-AF65-F5344CB8AC3E}">
        <p14:creationId xmlns:p14="http://schemas.microsoft.com/office/powerpoint/2010/main" val="58749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a:t>
            </a:r>
            <a:r>
              <a:rPr lang="en-US" dirty="0" smtClean="0"/>
              <a:t>Options contd..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6903" y="2099257"/>
            <a:ext cx="8531193" cy="4580064"/>
          </a:xfrm>
          <a:prstGeom prst="rect">
            <a:avLst/>
          </a:prstGeom>
        </p:spPr>
      </p:pic>
      <p:sp>
        <p:nvSpPr>
          <p:cNvPr id="5" name="TextBox 4"/>
          <p:cNvSpPr txBox="1"/>
          <p:nvPr/>
        </p:nvSpPr>
        <p:spPr>
          <a:xfrm>
            <a:off x="9878096" y="6228560"/>
            <a:ext cx="3019025" cy="646331"/>
          </a:xfrm>
          <a:prstGeom prst="rect">
            <a:avLst/>
          </a:prstGeom>
          <a:noFill/>
        </p:spPr>
        <p:txBody>
          <a:bodyPr wrap="square" rtlCol="0">
            <a:spAutoFit/>
          </a:bodyPr>
          <a:lstStyle/>
          <a:p>
            <a:r>
              <a:rPr lang="en-US" dirty="0"/>
              <a:t>Sravya Madarapu</a:t>
            </a:r>
          </a:p>
          <a:p>
            <a:endParaRPr lang="en-US" dirty="0"/>
          </a:p>
        </p:txBody>
      </p:sp>
      <p:sp>
        <p:nvSpPr>
          <p:cNvPr id="3" name="Slide Number Placeholder 2"/>
          <p:cNvSpPr>
            <a:spLocks noGrp="1"/>
          </p:cNvSpPr>
          <p:nvPr>
            <p:ph type="sldNum" sz="quarter" idx="12"/>
          </p:nvPr>
        </p:nvSpPr>
        <p:spPr/>
        <p:txBody>
          <a:bodyPr/>
          <a:lstStyle/>
          <a:p>
            <a:fld id="{BD266BE7-899D-4075-917F-DBDE33B6B692}" type="slidenum">
              <a:rPr lang="en-US" smtClean="0"/>
              <a:t>13</a:t>
            </a:fld>
            <a:endParaRPr lang="en-US"/>
          </a:p>
        </p:txBody>
      </p:sp>
    </p:spTree>
    <p:extLst>
      <p:ext uri="{BB962C8B-B14F-4D97-AF65-F5344CB8AC3E}">
        <p14:creationId xmlns:p14="http://schemas.microsoft.com/office/powerpoint/2010/main" val="417615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table</a:t>
            </a:r>
            <a:endParaRPr lang="en-US" dirty="0"/>
          </a:p>
        </p:txBody>
      </p:sp>
      <p:sp>
        <p:nvSpPr>
          <p:cNvPr id="3" name="Content Placeholder 2"/>
          <p:cNvSpPr>
            <a:spLocks noGrp="1"/>
          </p:cNvSpPr>
          <p:nvPr>
            <p:ph idx="1"/>
          </p:nvPr>
        </p:nvSpPr>
        <p:spPr>
          <a:xfrm>
            <a:off x="517290" y="2034863"/>
            <a:ext cx="10667485" cy="5151548"/>
          </a:xfrm>
        </p:spPr>
        <p:txBody>
          <a:bodyPr>
            <a:normAutofit/>
          </a:bodyPr>
          <a:lstStyle/>
          <a:p>
            <a:r>
              <a:rPr lang="en-US" sz="3000" dirty="0" smtClean="0"/>
              <a:t>Big table is sparse distributed multi dimensional storage map the map is indexed by a row key and a column key and a timestamp.</a:t>
            </a:r>
          </a:p>
          <a:p>
            <a:r>
              <a:rPr lang="en-US" altLang="en-US" sz="3000" dirty="0"/>
              <a:t>Examples</a:t>
            </a:r>
          </a:p>
          <a:p>
            <a:pPr lvl="1"/>
            <a:r>
              <a:rPr lang="en-US" altLang="en-US" sz="3000" dirty="0"/>
              <a:t>Cassandra</a:t>
            </a:r>
          </a:p>
          <a:p>
            <a:pPr lvl="1"/>
            <a:r>
              <a:rPr lang="en-US" altLang="en-US" sz="3000" dirty="0"/>
              <a:t>Hbase</a:t>
            </a:r>
          </a:p>
          <a:p>
            <a:pPr lvl="1"/>
            <a:r>
              <a:rPr lang="en-US" altLang="en-US" sz="3000" dirty="0"/>
              <a:t>Amazon </a:t>
            </a:r>
            <a:r>
              <a:rPr lang="en-US" altLang="en-US" sz="3000" dirty="0" smtClean="0"/>
              <a:t>Simple DB</a:t>
            </a:r>
            <a:endParaRPr lang="en-US" altLang="en-US" sz="3000" dirty="0"/>
          </a:p>
          <a:p>
            <a:endParaRPr lang="en-US" sz="3000" dirty="0" smtClean="0"/>
          </a:p>
          <a:p>
            <a:endParaRPr lang="en-US" sz="3000" dirty="0" smtClean="0"/>
          </a:p>
          <a:p>
            <a:endParaRPr lang="en-US" sz="3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8780" y="3722461"/>
            <a:ext cx="3039415" cy="197747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027" y="3762332"/>
            <a:ext cx="2833354" cy="1977476"/>
          </a:xfrm>
          <a:prstGeom prst="rect">
            <a:avLst/>
          </a:prstGeom>
        </p:spPr>
      </p:pic>
      <p:sp>
        <p:nvSpPr>
          <p:cNvPr id="6" name="TextBox 5"/>
          <p:cNvSpPr txBox="1"/>
          <p:nvPr/>
        </p:nvSpPr>
        <p:spPr>
          <a:xfrm>
            <a:off x="9362941" y="6488668"/>
            <a:ext cx="2696111" cy="369332"/>
          </a:xfrm>
          <a:prstGeom prst="rect">
            <a:avLst/>
          </a:prstGeom>
          <a:noFill/>
        </p:spPr>
        <p:txBody>
          <a:bodyPr wrap="square" rtlCol="0">
            <a:spAutoFit/>
          </a:bodyPr>
          <a:lstStyle/>
          <a:p>
            <a:r>
              <a:rPr lang="en-US"/>
              <a:t>Sravya Madarapu</a:t>
            </a:r>
            <a:endParaRPr lang="en-US" dirty="0"/>
          </a:p>
        </p:txBody>
      </p:sp>
      <p:sp>
        <p:nvSpPr>
          <p:cNvPr id="7" name="Slide Number Placeholder 6"/>
          <p:cNvSpPr>
            <a:spLocks noGrp="1"/>
          </p:cNvSpPr>
          <p:nvPr>
            <p:ph type="sldNum" sz="quarter" idx="12"/>
          </p:nvPr>
        </p:nvSpPr>
        <p:spPr/>
        <p:txBody>
          <a:bodyPr/>
          <a:lstStyle/>
          <a:p>
            <a:fld id="{BD266BE7-899D-4075-917F-DBDE33B6B692}" type="slidenum">
              <a:rPr lang="en-US" smtClean="0"/>
              <a:t>14</a:t>
            </a:fld>
            <a:endParaRPr lang="en-US"/>
          </a:p>
        </p:txBody>
      </p:sp>
    </p:spTree>
    <p:extLst>
      <p:ext uri="{BB962C8B-B14F-4D97-AF65-F5344CB8AC3E}">
        <p14:creationId xmlns:p14="http://schemas.microsoft.com/office/powerpoint/2010/main" val="131330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value</a:t>
            </a:r>
            <a:endParaRPr lang="en-US" dirty="0"/>
          </a:p>
        </p:txBody>
      </p:sp>
      <p:sp>
        <p:nvSpPr>
          <p:cNvPr id="3" name="Content Placeholder 2"/>
          <p:cNvSpPr>
            <a:spLocks noGrp="1"/>
          </p:cNvSpPr>
          <p:nvPr>
            <p:ph idx="1"/>
          </p:nvPr>
        </p:nvSpPr>
        <p:spPr>
          <a:xfrm>
            <a:off x="1142828" y="1983526"/>
            <a:ext cx="9765964" cy="4224090"/>
          </a:xfrm>
        </p:spPr>
        <p:txBody>
          <a:bodyPr>
            <a:normAutofit/>
          </a:bodyPr>
          <a:lstStyle/>
          <a:p>
            <a:r>
              <a:rPr lang="en-US" sz="3000" dirty="0" smtClean="0"/>
              <a:t>These data bases are designed to work with large data</a:t>
            </a:r>
          </a:p>
          <a:p>
            <a:r>
              <a:rPr lang="en-US" sz="3000" dirty="0" smtClean="0"/>
              <a:t>Values are inside the keys</a:t>
            </a:r>
          </a:p>
          <a:p>
            <a:r>
              <a:rPr lang="en-US" sz="3000" dirty="0" smtClean="0"/>
              <a:t>If we want the value we have to query the key</a:t>
            </a:r>
          </a:p>
          <a:p>
            <a:pPr lvl="1"/>
            <a:r>
              <a:rPr lang="en-US" altLang="en-US" sz="3000" dirty="0"/>
              <a:t>Redis </a:t>
            </a:r>
            <a:r>
              <a:rPr lang="en-US" altLang="en-US" sz="3000" dirty="0" smtClean="0"/>
              <a:t>DB</a:t>
            </a:r>
          </a:p>
          <a:p>
            <a:endParaRPr lang="en-US" sz="3000" dirty="0"/>
          </a:p>
          <a:p>
            <a:endParaRPr lang="en-US" sz="3000" dirty="0" smtClean="0"/>
          </a:p>
          <a:p>
            <a:endParaRPr lang="en-US" sz="3000" dirty="0"/>
          </a:p>
          <a:p>
            <a:endParaRPr lang="en-US" sz="3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621" y="4438312"/>
            <a:ext cx="5639587" cy="2419688"/>
          </a:xfrm>
          <a:prstGeom prst="rect">
            <a:avLst/>
          </a:prstGeom>
        </p:spPr>
      </p:pic>
      <p:sp>
        <p:nvSpPr>
          <p:cNvPr id="6" name="TextBox 5"/>
          <p:cNvSpPr txBox="1"/>
          <p:nvPr/>
        </p:nvSpPr>
        <p:spPr>
          <a:xfrm>
            <a:off x="9465324" y="6207616"/>
            <a:ext cx="2258229" cy="369332"/>
          </a:xfrm>
          <a:prstGeom prst="rect">
            <a:avLst/>
          </a:prstGeom>
          <a:noFill/>
        </p:spPr>
        <p:txBody>
          <a:bodyPr wrap="square" rtlCol="0">
            <a:spAutoFit/>
          </a:bodyPr>
          <a:lstStyle/>
          <a:p>
            <a:r>
              <a:rPr lang="en-US"/>
              <a:t>Sravya Madarapu</a:t>
            </a:r>
            <a:endParaRPr lang="en-US" dirty="0"/>
          </a:p>
        </p:txBody>
      </p:sp>
      <p:sp>
        <p:nvSpPr>
          <p:cNvPr id="5" name="Slide Number Placeholder 4"/>
          <p:cNvSpPr>
            <a:spLocks noGrp="1"/>
          </p:cNvSpPr>
          <p:nvPr>
            <p:ph type="sldNum" sz="quarter" idx="12"/>
          </p:nvPr>
        </p:nvSpPr>
        <p:spPr/>
        <p:txBody>
          <a:bodyPr/>
          <a:lstStyle/>
          <a:p>
            <a:fld id="{BD266BE7-899D-4075-917F-DBDE33B6B692}" type="slidenum">
              <a:rPr lang="en-US" smtClean="0"/>
              <a:t>15</a:t>
            </a:fld>
            <a:endParaRPr lang="en-US"/>
          </a:p>
        </p:txBody>
      </p:sp>
    </p:spTree>
    <p:extLst>
      <p:ext uri="{BB962C8B-B14F-4D97-AF65-F5344CB8AC3E}">
        <p14:creationId xmlns:p14="http://schemas.microsoft.com/office/powerpoint/2010/main" val="39840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value contd..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667" y="2451374"/>
            <a:ext cx="7649330" cy="2468355"/>
          </a:xfrm>
          <a:prstGeom prst="rect">
            <a:avLst/>
          </a:prstGeom>
        </p:spPr>
      </p:pic>
      <p:sp>
        <p:nvSpPr>
          <p:cNvPr id="5" name="TextBox 4"/>
          <p:cNvSpPr txBox="1"/>
          <p:nvPr/>
        </p:nvSpPr>
        <p:spPr>
          <a:xfrm>
            <a:off x="9388699" y="6078828"/>
            <a:ext cx="2653047" cy="369332"/>
          </a:xfrm>
          <a:prstGeom prst="rect">
            <a:avLst/>
          </a:prstGeom>
          <a:noFill/>
        </p:spPr>
        <p:txBody>
          <a:bodyPr wrap="square" rtlCol="0">
            <a:spAutoFit/>
          </a:bodyPr>
          <a:lstStyle/>
          <a:p>
            <a:r>
              <a:rPr lang="en-US"/>
              <a:t>Sravya Madarapu</a:t>
            </a:r>
            <a:endParaRPr lang="en-US" dirty="0"/>
          </a:p>
        </p:txBody>
      </p:sp>
      <p:sp>
        <p:nvSpPr>
          <p:cNvPr id="3" name="Slide Number Placeholder 2"/>
          <p:cNvSpPr>
            <a:spLocks noGrp="1"/>
          </p:cNvSpPr>
          <p:nvPr>
            <p:ph type="sldNum" sz="quarter" idx="12"/>
          </p:nvPr>
        </p:nvSpPr>
        <p:spPr/>
        <p:txBody>
          <a:bodyPr/>
          <a:lstStyle/>
          <a:p>
            <a:fld id="{BD266BE7-899D-4075-917F-DBDE33B6B692}" type="slidenum">
              <a:rPr lang="en-US" smtClean="0"/>
              <a:t>16</a:t>
            </a:fld>
            <a:endParaRPr lang="en-US"/>
          </a:p>
        </p:txBody>
      </p:sp>
    </p:spTree>
    <p:extLst>
      <p:ext uri="{BB962C8B-B14F-4D97-AF65-F5344CB8AC3E}">
        <p14:creationId xmlns:p14="http://schemas.microsoft.com/office/powerpoint/2010/main" val="368754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store</a:t>
            </a:r>
            <a:endParaRPr lang="en-US" dirty="0"/>
          </a:p>
        </p:txBody>
      </p:sp>
      <p:sp>
        <p:nvSpPr>
          <p:cNvPr id="3" name="Content Placeholder 2"/>
          <p:cNvSpPr>
            <a:spLocks noGrp="1"/>
          </p:cNvSpPr>
          <p:nvPr>
            <p:ph idx="1"/>
          </p:nvPr>
        </p:nvSpPr>
        <p:spPr>
          <a:xfrm>
            <a:off x="563439" y="1712546"/>
            <a:ext cx="10666937" cy="3490519"/>
          </a:xfrm>
        </p:spPr>
        <p:txBody>
          <a:bodyPr>
            <a:noAutofit/>
          </a:bodyPr>
          <a:lstStyle/>
          <a:p>
            <a:r>
              <a:rPr lang="en-US" sz="3000" dirty="0" smtClean="0"/>
              <a:t>This are designed to work with more data</a:t>
            </a:r>
          </a:p>
          <a:p>
            <a:r>
              <a:rPr lang="en-US" sz="3000" dirty="0"/>
              <a:t>Document data stores feature the ability </a:t>
            </a:r>
            <a:r>
              <a:rPr lang="en-US" sz="3000" dirty="0" smtClean="0"/>
              <a:t>to store</a:t>
            </a:r>
            <a:r>
              <a:rPr lang="en-US" sz="3000" dirty="0"/>
              <a:t> </a:t>
            </a:r>
            <a:r>
              <a:rPr lang="en-US" sz="3000" i="1" dirty="0"/>
              <a:t>documents</a:t>
            </a:r>
            <a:r>
              <a:rPr lang="en-US" sz="3000" dirty="0"/>
              <a:t> into a database</a:t>
            </a:r>
            <a:r>
              <a:rPr lang="en-US" sz="3000" dirty="0" smtClean="0"/>
              <a:t>.</a:t>
            </a:r>
          </a:p>
          <a:p>
            <a:r>
              <a:rPr lang="en-US" sz="3000" dirty="0"/>
              <a:t>The structure of documents (their fields) is dynamic and can be freely modified by the client with the ability to add or remove fields of existing documents</a:t>
            </a:r>
            <a:r>
              <a:rPr lang="en-US" sz="3000" dirty="0" smtClean="0"/>
              <a:t>.</a:t>
            </a:r>
          </a:p>
          <a:p>
            <a:r>
              <a:rPr lang="en-US" sz="3000" dirty="0" smtClean="0"/>
              <a:t>Similar to key value database</a:t>
            </a:r>
          </a:p>
          <a:p>
            <a:r>
              <a:rPr lang="en-US" sz="3000" dirty="0" smtClean="0"/>
              <a:t>Main difference is  that you can actually see the values.</a:t>
            </a:r>
          </a:p>
          <a:p>
            <a:pPr marL="0" indent="0">
              <a:buNone/>
            </a:pPr>
            <a:r>
              <a:rPr lang="en-US" altLang="en-US" sz="3000" dirty="0" smtClean="0"/>
              <a:t>Examples</a:t>
            </a:r>
            <a:r>
              <a:rPr lang="en-US" altLang="en-US" sz="3000" dirty="0"/>
              <a:t> </a:t>
            </a:r>
            <a:r>
              <a:rPr lang="en-US" altLang="en-US" sz="3000" dirty="0" smtClean="0"/>
              <a:t>– MongoDB</a:t>
            </a:r>
            <a:r>
              <a:rPr lang="en-US" altLang="en-US" sz="3000" dirty="0"/>
              <a:t> </a:t>
            </a:r>
            <a:r>
              <a:rPr lang="en-US" altLang="en-US" sz="3000" dirty="0" smtClean="0"/>
              <a:t>, Couch DB</a:t>
            </a:r>
            <a:endParaRPr lang="en-US" altLang="en-US" sz="3000" dirty="0"/>
          </a:p>
          <a:p>
            <a:endParaRPr lang="en-US" sz="3000" dirty="0"/>
          </a:p>
        </p:txBody>
      </p:sp>
      <p:sp>
        <p:nvSpPr>
          <p:cNvPr id="4" name="TextBox 3"/>
          <p:cNvSpPr txBox="1"/>
          <p:nvPr/>
        </p:nvSpPr>
        <p:spPr>
          <a:xfrm>
            <a:off x="9169759" y="6138517"/>
            <a:ext cx="2902173" cy="369332"/>
          </a:xfrm>
          <a:prstGeom prst="rect">
            <a:avLst/>
          </a:prstGeom>
          <a:noFill/>
        </p:spPr>
        <p:txBody>
          <a:bodyPr wrap="square" rtlCol="0">
            <a:spAutoFit/>
          </a:bodyPr>
          <a:lstStyle/>
          <a:p>
            <a:r>
              <a:rPr lang="en-US" dirty="0" err="1"/>
              <a:t>Sravya</a:t>
            </a:r>
            <a:r>
              <a:rPr lang="en-US" dirty="0"/>
              <a:t> </a:t>
            </a:r>
            <a:r>
              <a:rPr lang="en-US" dirty="0" err="1"/>
              <a:t>Madarapu</a:t>
            </a:r>
            <a:endParaRPr lang="en-US" dirty="0"/>
          </a:p>
        </p:txBody>
      </p:sp>
      <p:sp>
        <p:nvSpPr>
          <p:cNvPr id="5" name="Slide Number Placeholder 4"/>
          <p:cNvSpPr>
            <a:spLocks noGrp="1"/>
          </p:cNvSpPr>
          <p:nvPr>
            <p:ph type="sldNum" sz="quarter" idx="12"/>
          </p:nvPr>
        </p:nvSpPr>
        <p:spPr/>
        <p:txBody>
          <a:bodyPr/>
          <a:lstStyle/>
          <a:p>
            <a:fld id="{BD266BE7-899D-4075-917F-DBDE33B6B692}" type="slidenum">
              <a:rPr lang="en-US" smtClean="0"/>
              <a:t>17</a:t>
            </a:fld>
            <a:endParaRPr lang="en-US"/>
          </a:p>
        </p:txBody>
      </p:sp>
    </p:spTree>
    <p:extLst>
      <p:ext uri="{BB962C8B-B14F-4D97-AF65-F5344CB8AC3E}">
        <p14:creationId xmlns:p14="http://schemas.microsoft.com/office/powerpoint/2010/main" val="228583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a:t>
            </a:r>
            <a:r>
              <a:rPr lang="en-US" dirty="0" smtClean="0"/>
              <a:t>store contd..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2303" y="2979592"/>
            <a:ext cx="6049219" cy="2086266"/>
          </a:xfrm>
        </p:spPr>
      </p:pic>
      <p:sp>
        <p:nvSpPr>
          <p:cNvPr id="5" name="TextBox 4"/>
          <p:cNvSpPr txBox="1"/>
          <p:nvPr/>
        </p:nvSpPr>
        <p:spPr>
          <a:xfrm>
            <a:off x="8847787" y="6375042"/>
            <a:ext cx="2554444" cy="369332"/>
          </a:xfrm>
          <a:prstGeom prst="rect">
            <a:avLst/>
          </a:prstGeom>
          <a:noFill/>
        </p:spPr>
        <p:txBody>
          <a:bodyPr wrap="square" rtlCol="0">
            <a:spAutoFit/>
          </a:bodyPr>
          <a:lstStyle/>
          <a:p>
            <a:r>
              <a:rPr lang="en-US" dirty="0" err="1"/>
              <a:t>Sravya</a:t>
            </a:r>
            <a:r>
              <a:rPr lang="en-US" dirty="0"/>
              <a:t> </a:t>
            </a:r>
            <a:r>
              <a:rPr lang="en-US" dirty="0" err="1"/>
              <a:t>Madarapu</a:t>
            </a:r>
            <a:endParaRPr lang="en-US" dirty="0"/>
          </a:p>
        </p:txBody>
      </p:sp>
      <p:sp>
        <p:nvSpPr>
          <p:cNvPr id="3" name="Slide Number Placeholder 2"/>
          <p:cNvSpPr>
            <a:spLocks noGrp="1"/>
          </p:cNvSpPr>
          <p:nvPr>
            <p:ph type="sldNum" sz="quarter" idx="12"/>
          </p:nvPr>
        </p:nvSpPr>
        <p:spPr/>
        <p:txBody>
          <a:bodyPr/>
          <a:lstStyle/>
          <a:p>
            <a:fld id="{BD266BE7-899D-4075-917F-DBDE33B6B692}" type="slidenum">
              <a:rPr lang="en-US" smtClean="0"/>
              <a:t>18</a:t>
            </a:fld>
            <a:endParaRPr lang="en-US"/>
          </a:p>
        </p:txBody>
      </p:sp>
    </p:spTree>
    <p:extLst>
      <p:ext uri="{BB962C8B-B14F-4D97-AF65-F5344CB8AC3E}">
        <p14:creationId xmlns:p14="http://schemas.microsoft.com/office/powerpoint/2010/main" val="411184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db.</a:t>
            </a:r>
            <a:endParaRPr lang="en-US" dirty="0"/>
          </a:p>
        </p:txBody>
      </p:sp>
      <p:sp>
        <p:nvSpPr>
          <p:cNvPr id="3" name="Content Placeholder 2"/>
          <p:cNvSpPr>
            <a:spLocks noGrp="1"/>
          </p:cNvSpPr>
          <p:nvPr>
            <p:ph idx="1"/>
          </p:nvPr>
        </p:nvSpPr>
        <p:spPr>
          <a:xfrm>
            <a:off x="807977" y="2116678"/>
            <a:ext cx="10100815" cy="4546061"/>
          </a:xfrm>
        </p:spPr>
        <p:txBody>
          <a:bodyPr>
            <a:normAutofit/>
          </a:bodyPr>
          <a:lstStyle/>
          <a:p>
            <a:r>
              <a:rPr lang="en-US" sz="3000" dirty="0" smtClean="0"/>
              <a:t>Focus here is modelling of structure data</a:t>
            </a:r>
          </a:p>
          <a:p>
            <a:r>
              <a:rPr lang="en-US" sz="3000" dirty="0" smtClean="0"/>
              <a:t>Inspired by graph theory</a:t>
            </a:r>
          </a:p>
          <a:p>
            <a:r>
              <a:rPr lang="en-US" sz="3000" dirty="0" smtClean="0"/>
              <a:t>Example</a:t>
            </a:r>
          </a:p>
          <a:p>
            <a:r>
              <a:rPr lang="en-US" altLang="en-US" sz="3000" dirty="0"/>
              <a:t>Neo4j</a:t>
            </a:r>
            <a:endParaRPr lang="en-US" sz="3000" dirty="0" smtClean="0"/>
          </a:p>
          <a:p>
            <a:endParaRPr lang="en-US" sz="3000" dirty="0" smtClean="0"/>
          </a:p>
          <a:p>
            <a:endParaRPr lang="en-US" sz="3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446" y="3618720"/>
            <a:ext cx="5268060" cy="3191320"/>
          </a:xfrm>
          <a:prstGeom prst="rect">
            <a:avLst/>
          </a:prstGeom>
        </p:spPr>
      </p:pic>
      <p:sp>
        <p:nvSpPr>
          <p:cNvPr id="5" name="TextBox 4"/>
          <p:cNvSpPr txBox="1"/>
          <p:nvPr/>
        </p:nvSpPr>
        <p:spPr>
          <a:xfrm>
            <a:off x="9208394" y="6478073"/>
            <a:ext cx="2846231" cy="369332"/>
          </a:xfrm>
          <a:prstGeom prst="rect">
            <a:avLst/>
          </a:prstGeom>
          <a:noFill/>
        </p:spPr>
        <p:txBody>
          <a:bodyPr wrap="square" rtlCol="0">
            <a:spAutoFit/>
          </a:bodyPr>
          <a:lstStyle/>
          <a:p>
            <a:r>
              <a:rPr lang="en-US"/>
              <a:t>Sravya Madarapu</a:t>
            </a:r>
            <a:endParaRPr lang="en-US" dirty="0"/>
          </a:p>
        </p:txBody>
      </p:sp>
      <p:sp>
        <p:nvSpPr>
          <p:cNvPr id="6" name="Slide Number Placeholder 5"/>
          <p:cNvSpPr>
            <a:spLocks noGrp="1"/>
          </p:cNvSpPr>
          <p:nvPr>
            <p:ph type="sldNum" sz="quarter" idx="12"/>
          </p:nvPr>
        </p:nvSpPr>
        <p:spPr/>
        <p:txBody>
          <a:bodyPr/>
          <a:lstStyle/>
          <a:p>
            <a:fld id="{BD266BE7-899D-4075-917F-DBDE33B6B692}" type="slidenum">
              <a:rPr lang="en-US" smtClean="0"/>
              <a:t>19</a:t>
            </a:fld>
            <a:endParaRPr lang="en-US"/>
          </a:p>
        </p:txBody>
      </p:sp>
    </p:spTree>
    <p:extLst>
      <p:ext uri="{BB962C8B-B14F-4D97-AF65-F5344CB8AC3E}">
        <p14:creationId xmlns:p14="http://schemas.microsoft.com/office/powerpoint/2010/main" val="35788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3867582" y="1842056"/>
            <a:ext cx="1620084" cy="1726474"/>
          </a:xfrm>
          <a:prstGeom prst="rect">
            <a:avLst/>
          </a:prstGeom>
        </p:spPr>
      </p:pic>
      <p:pic>
        <p:nvPicPr>
          <p:cNvPr id="8" name="Picture 7"/>
          <p:cNvPicPr>
            <a:picLocks noChangeAspect="1"/>
          </p:cNvPicPr>
          <p:nvPr/>
        </p:nvPicPr>
        <p:blipFill>
          <a:blip r:embed="rId3"/>
          <a:stretch>
            <a:fillRect/>
          </a:stretch>
        </p:blipFill>
        <p:spPr>
          <a:xfrm>
            <a:off x="6323527" y="4406571"/>
            <a:ext cx="1896196" cy="1786410"/>
          </a:xfrm>
          <a:prstGeom prst="rect">
            <a:avLst/>
          </a:prstGeom>
        </p:spPr>
      </p:pic>
      <p:pic>
        <p:nvPicPr>
          <p:cNvPr id="10" name="Picture 9"/>
          <p:cNvPicPr>
            <a:picLocks noChangeAspect="1"/>
          </p:cNvPicPr>
          <p:nvPr/>
        </p:nvPicPr>
        <p:blipFill>
          <a:blip r:embed="rId4"/>
          <a:stretch>
            <a:fillRect/>
          </a:stretch>
        </p:blipFill>
        <p:spPr>
          <a:xfrm>
            <a:off x="9090384" y="1842517"/>
            <a:ext cx="1712104" cy="1755963"/>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5011" y="1842056"/>
            <a:ext cx="1756887" cy="1756887"/>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99260" y="4376213"/>
            <a:ext cx="1788406" cy="1788406"/>
          </a:xfrm>
          <a:prstGeom prst="rect">
            <a:avLst/>
          </a:prstGeom>
        </p:spPr>
      </p:pic>
      <p:sp>
        <p:nvSpPr>
          <p:cNvPr id="13" name="TextBox 12"/>
          <p:cNvSpPr txBox="1"/>
          <p:nvPr/>
        </p:nvSpPr>
        <p:spPr>
          <a:xfrm>
            <a:off x="3699260" y="3526857"/>
            <a:ext cx="2171945" cy="369332"/>
          </a:xfrm>
          <a:prstGeom prst="rect">
            <a:avLst/>
          </a:prstGeom>
          <a:noFill/>
        </p:spPr>
        <p:txBody>
          <a:bodyPr wrap="square" rtlCol="0">
            <a:spAutoFit/>
          </a:bodyPr>
          <a:lstStyle/>
          <a:p>
            <a:r>
              <a:rPr lang="en-US" dirty="0" err="1" smtClean="0"/>
              <a:t>Sravya</a:t>
            </a:r>
            <a:r>
              <a:rPr lang="en-US" dirty="0" smtClean="0"/>
              <a:t> </a:t>
            </a:r>
            <a:r>
              <a:rPr lang="en-US" dirty="0" err="1" smtClean="0"/>
              <a:t>Madarapu</a:t>
            </a:r>
            <a:endParaRPr lang="en-US" dirty="0"/>
          </a:p>
        </p:txBody>
      </p:sp>
      <p:sp>
        <p:nvSpPr>
          <p:cNvPr id="14" name="TextBox 13"/>
          <p:cNvSpPr txBox="1"/>
          <p:nvPr/>
        </p:nvSpPr>
        <p:spPr>
          <a:xfrm>
            <a:off x="6183992" y="3596841"/>
            <a:ext cx="2314574" cy="369332"/>
          </a:xfrm>
          <a:prstGeom prst="rect">
            <a:avLst/>
          </a:prstGeom>
          <a:noFill/>
        </p:spPr>
        <p:txBody>
          <a:bodyPr wrap="square" rtlCol="0">
            <a:spAutoFit/>
          </a:bodyPr>
          <a:lstStyle/>
          <a:p>
            <a:pPr algn="ctr"/>
            <a:r>
              <a:rPr lang="en-US" dirty="0" smtClean="0"/>
              <a:t>Naveen </a:t>
            </a:r>
            <a:r>
              <a:rPr lang="en-US" dirty="0" err="1"/>
              <a:t>mallampati</a:t>
            </a:r>
            <a:endParaRPr lang="en-US" dirty="0"/>
          </a:p>
        </p:txBody>
      </p:sp>
      <p:sp>
        <p:nvSpPr>
          <p:cNvPr id="15" name="TextBox 14"/>
          <p:cNvSpPr txBox="1"/>
          <p:nvPr/>
        </p:nvSpPr>
        <p:spPr>
          <a:xfrm>
            <a:off x="8735705" y="3568530"/>
            <a:ext cx="2256763" cy="369332"/>
          </a:xfrm>
          <a:prstGeom prst="rect">
            <a:avLst/>
          </a:prstGeom>
          <a:noFill/>
        </p:spPr>
        <p:txBody>
          <a:bodyPr wrap="square" rtlCol="0">
            <a:spAutoFit/>
          </a:bodyPr>
          <a:lstStyle/>
          <a:p>
            <a:pPr algn="ctr"/>
            <a:r>
              <a:rPr lang="en-US" dirty="0" smtClean="0"/>
              <a:t>Sridhar </a:t>
            </a:r>
            <a:r>
              <a:rPr lang="en-US" dirty="0" err="1" smtClean="0"/>
              <a:t>Yerasi</a:t>
            </a:r>
            <a:endParaRPr lang="en-US" dirty="0"/>
          </a:p>
        </p:txBody>
      </p:sp>
      <p:sp>
        <p:nvSpPr>
          <p:cNvPr id="16" name="TextBox 15"/>
          <p:cNvSpPr txBox="1"/>
          <p:nvPr/>
        </p:nvSpPr>
        <p:spPr>
          <a:xfrm>
            <a:off x="3359161" y="6164619"/>
            <a:ext cx="2360814" cy="369332"/>
          </a:xfrm>
          <a:prstGeom prst="rect">
            <a:avLst/>
          </a:prstGeom>
          <a:noFill/>
        </p:spPr>
        <p:txBody>
          <a:bodyPr wrap="square" rtlCol="0">
            <a:spAutoFit/>
          </a:bodyPr>
          <a:lstStyle/>
          <a:p>
            <a:pPr algn="ctr"/>
            <a:r>
              <a:rPr lang="en-US" dirty="0" smtClean="0"/>
              <a:t>Sanjana Somisetty</a:t>
            </a:r>
            <a:endParaRPr lang="en-US" dirty="0"/>
          </a:p>
        </p:txBody>
      </p:sp>
      <p:sp>
        <p:nvSpPr>
          <p:cNvPr id="17" name="TextBox 16"/>
          <p:cNvSpPr txBox="1"/>
          <p:nvPr/>
        </p:nvSpPr>
        <p:spPr>
          <a:xfrm>
            <a:off x="6005424" y="6166258"/>
            <a:ext cx="2532402" cy="369332"/>
          </a:xfrm>
          <a:prstGeom prst="rect">
            <a:avLst/>
          </a:prstGeom>
          <a:noFill/>
        </p:spPr>
        <p:txBody>
          <a:bodyPr wrap="square" rtlCol="0">
            <a:spAutoFit/>
          </a:bodyPr>
          <a:lstStyle/>
          <a:p>
            <a:pPr algn="ctr"/>
            <a:r>
              <a:rPr lang="en-US" dirty="0" err="1" smtClean="0"/>
              <a:t>Vamsi</a:t>
            </a:r>
            <a:r>
              <a:rPr lang="en-US" dirty="0" smtClean="0"/>
              <a:t> </a:t>
            </a:r>
            <a:r>
              <a:rPr lang="en-US" dirty="0" smtClean="0"/>
              <a:t>Krishna</a:t>
            </a:r>
            <a:endParaRPr lang="en-US" dirty="0"/>
          </a:p>
        </p:txBody>
      </p:sp>
      <p:pic>
        <p:nvPicPr>
          <p:cNvPr id="18" name="Picture 17"/>
          <p:cNvPicPr>
            <a:picLocks noChangeAspect="1"/>
          </p:cNvPicPr>
          <p:nvPr/>
        </p:nvPicPr>
        <p:blipFill>
          <a:blip r:embed="rId7"/>
          <a:stretch>
            <a:fillRect/>
          </a:stretch>
        </p:blipFill>
        <p:spPr>
          <a:xfrm>
            <a:off x="9055584" y="4404575"/>
            <a:ext cx="1746904" cy="1788407"/>
          </a:xfrm>
          <a:prstGeom prst="rect">
            <a:avLst/>
          </a:prstGeom>
        </p:spPr>
      </p:pic>
      <p:sp>
        <p:nvSpPr>
          <p:cNvPr id="19" name="TextBox 18"/>
          <p:cNvSpPr txBox="1"/>
          <p:nvPr/>
        </p:nvSpPr>
        <p:spPr>
          <a:xfrm>
            <a:off x="8735705" y="6194620"/>
            <a:ext cx="2386661" cy="369332"/>
          </a:xfrm>
          <a:prstGeom prst="rect">
            <a:avLst/>
          </a:prstGeom>
          <a:noFill/>
        </p:spPr>
        <p:txBody>
          <a:bodyPr wrap="square" rtlCol="0">
            <a:spAutoFit/>
          </a:bodyPr>
          <a:lstStyle/>
          <a:p>
            <a:pPr algn="ctr"/>
            <a:r>
              <a:rPr lang="en-US" dirty="0" err="1" smtClean="0"/>
              <a:t>Saichaitanya</a:t>
            </a:r>
            <a:r>
              <a:rPr lang="en-US" dirty="0" smtClean="0"/>
              <a:t> </a:t>
            </a:r>
            <a:r>
              <a:rPr lang="en-US" dirty="0" err="1" smtClean="0"/>
              <a:t>Rudra</a:t>
            </a:r>
            <a:endParaRPr lang="en-US" dirty="0"/>
          </a:p>
        </p:txBody>
      </p:sp>
      <p:sp>
        <p:nvSpPr>
          <p:cNvPr id="2" name="TextBox 1"/>
          <p:cNvSpPr txBox="1"/>
          <p:nvPr/>
        </p:nvSpPr>
        <p:spPr>
          <a:xfrm>
            <a:off x="4498300" y="614935"/>
            <a:ext cx="3371383" cy="769441"/>
          </a:xfrm>
          <a:prstGeom prst="rect">
            <a:avLst/>
          </a:prstGeom>
          <a:noFill/>
        </p:spPr>
        <p:txBody>
          <a:bodyPr wrap="square" rtlCol="0">
            <a:spAutoFit/>
          </a:bodyPr>
          <a:lstStyle/>
          <a:p>
            <a:r>
              <a:rPr lang="en-US" sz="4400" dirty="0" smtClean="0">
                <a:solidFill>
                  <a:schemeClr val="bg1"/>
                </a:solidFill>
              </a:rPr>
              <a:t>Team </a:t>
            </a:r>
            <a:endParaRPr lang="en-US" sz="4400" dirty="0">
              <a:solidFill>
                <a:schemeClr val="bg1"/>
              </a:solidFill>
            </a:endParaRPr>
          </a:p>
        </p:txBody>
      </p:sp>
      <p:pic>
        <p:nvPicPr>
          <p:cNvPr id="2050" name="Picture 2" descr="https://scontent.fcou1-1.fna.fbcdn.net/v/t1.0-9/14470603_1847411342147159_4792943324004920001_n.jpg?oh=8b6fed2b23063bce3a12b90038b5d478&amp;oe=58A43A8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15621" y="1847375"/>
            <a:ext cx="1749466" cy="172115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160228" y="3533529"/>
            <a:ext cx="2171945" cy="369332"/>
          </a:xfrm>
          <a:prstGeom prst="rect">
            <a:avLst/>
          </a:prstGeom>
          <a:noFill/>
        </p:spPr>
        <p:txBody>
          <a:bodyPr wrap="square" rtlCol="0">
            <a:spAutoFit/>
          </a:bodyPr>
          <a:lstStyle/>
          <a:p>
            <a:r>
              <a:rPr lang="en-US" dirty="0" smtClean="0"/>
              <a:t>Snigdha Gaddam</a:t>
            </a:r>
            <a:endParaRPr lang="en-US" dirty="0"/>
          </a:p>
        </p:txBody>
      </p:sp>
      <p:sp>
        <p:nvSpPr>
          <p:cNvPr id="3" name="Slide Number Placeholder 2"/>
          <p:cNvSpPr>
            <a:spLocks noGrp="1"/>
          </p:cNvSpPr>
          <p:nvPr>
            <p:ph type="sldNum" sz="quarter" idx="12"/>
          </p:nvPr>
        </p:nvSpPr>
        <p:spPr>
          <a:xfrm>
            <a:off x="9374218" y="6349285"/>
            <a:ext cx="1968898" cy="365125"/>
          </a:xfrm>
        </p:spPr>
        <p:txBody>
          <a:bodyPr/>
          <a:lstStyle/>
          <a:p>
            <a:fld id="{BD266BE7-899D-4075-917F-DBDE33B6B692}" type="slidenum">
              <a:rPr lang="en-US" smtClean="0"/>
              <a:t>2</a:t>
            </a:fld>
            <a:endParaRPr lang="en-US"/>
          </a:p>
        </p:txBody>
      </p:sp>
      <p:sp>
        <p:nvSpPr>
          <p:cNvPr id="21" name="TextBox 20"/>
          <p:cNvSpPr txBox="1"/>
          <p:nvPr/>
        </p:nvSpPr>
        <p:spPr>
          <a:xfrm>
            <a:off x="1281651" y="6144842"/>
            <a:ext cx="2171945" cy="369332"/>
          </a:xfrm>
          <a:prstGeom prst="rect">
            <a:avLst/>
          </a:prstGeom>
          <a:noFill/>
        </p:spPr>
        <p:txBody>
          <a:bodyPr wrap="square" rtlCol="0">
            <a:spAutoFit/>
          </a:bodyPr>
          <a:lstStyle/>
          <a:p>
            <a:r>
              <a:rPr lang="en-US" dirty="0" err="1" smtClean="0"/>
              <a:t>Taruni</a:t>
            </a:r>
            <a:r>
              <a:rPr lang="en-US" dirty="0" smtClean="0"/>
              <a:t> </a:t>
            </a:r>
            <a:r>
              <a:rPr lang="en-US" dirty="0" err="1" smtClean="0"/>
              <a:t>Bollu</a:t>
            </a:r>
            <a:endParaRPr lang="en-US" dirty="0"/>
          </a:p>
        </p:txBody>
      </p:sp>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15620" y="4404576"/>
            <a:ext cx="1708387" cy="1760044"/>
          </a:xfrm>
          <a:prstGeom prst="rect">
            <a:avLst/>
          </a:prstGeom>
        </p:spPr>
      </p:pic>
    </p:spTree>
    <p:extLst>
      <p:ext uri="{BB962C8B-B14F-4D97-AF65-F5344CB8AC3E}">
        <p14:creationId xmlns:p14="http://schemas.microsoft.com/office/powerpoint/2010/main" val="215444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890" y="721217"/>
            <a:ext cx="3407750" cy="682236"/>
          </a:xfrm>
        </p:spPr>
        <p:txBody>
          <a:bodyPr>
            <a:noAutofit/>
          </a:bodyPr>
          <a:lstStyle/>
          <a:p>
            <a:r>
              <a:rPr lang="en-US" dirty="0" smtClean="0"/>
              <a:t>                          MongoDB</a:t>
            </a:r>
            <a:endParaRPr lang="en-US" dirty="0"/>
          </a:p>
        </p:txBody>
      </p:sp>
      <p:sp>
        <p:nvSpPr>
          <p:cNvPr id="3" name="Content Placeholder 2"/>
          <p:cNvSpPr>
            <a:spLocks noGrp="1"/>
          </p:cNvSpPr>
          <p:nvPr>
            <p:ph idx="1"/>
          </p:nvPr>
        </p:nvSpPr>
        <p:spPr/>
        <p:txBody>
          <a:bodyPr>
            <a:normAutofit/>
          </a:bodyPr>
          <a:lstStyle/>
          <a:p>
            <a:r>
              <a:rPr lang="en-US" sz="3000" dirty="0" smtClean="0"/>
              <a:t>Document Oriented Database</a:t>
            </a:r>
          </a:p>
          <a:p>
            <a:r>
              <a:rPr lang="en-US" sz="3000" dirty="0" smtClean="0"/>
              <a:t>Open Source Technology</a:t>
            </a:r>
          </a:p>
          <a:p>
            <a:r>
              <a:rPr lang="en-US" sz="3000" dirty="0" smtClean="0"/>
              <a:t>Scalable, High performance, Easy to use.</a:t>
            </a:r>
            <a:endParaRPr lang="en-US" sz="3000" dirty="0"/>
          </a:p>
        </p:txBody>
      </p:sp>
      <p:sp>
        <p:nvSpPr>
          <p:cNvPr id="5" name="TextBox 4"/>
          <p:cNvSpPr txBox="1"/>
          <p:nvPr/>
        </p:nvSpPr>
        <p:spPr>
          <a:xfrm>
            <a:off x="9465972" y="6169923"/>
            <a:ext cx="2537138" cy="369332"/>
          </a:xfrm>
          <a:prstGeom prst="rect">
            <a:avLst/>
          </a:prstGeom>
          <a:noFill/>
        </p:spPr>
        <p:txBody>
          <a:bodyPr wrap="square" rtlCol="0">
            <a:spAutoFit/>
          </a:bodyPr>
          <a:lstStyle/>
          <a:p>
            <a:r>
              <a:rPr lang="en-US" dirty="0" smtClean="0"/>
              <a:t>Sai Naveen </a:t>
            </a:r>
            <a:r>
              <a:rPr lang="en-US" dirty="0" err="1" smtClean="0"/>
              <a:t>Mallampati</a:t>
            </a:r>
            <a:endParaRPr lang="en-US" dirty="0"/>
          </a:p>
        </p:txBody>
      </p:sp>
      <p:sp>
        <p:nvSpPr>
          <p:cNvPr id="4" name="Slide Number Placeholder 3"/>
          <p:cNvSpPr>
            <a:spLocks noGrp="1"/>
          </p:cNvSpPr>
          <p:nvPr>
            <p:ph type="sldNum" sz="quarter" idx="12"/>
          </p:nvPr>
        </p:nvSpPr>
        <p:spPr/>
        <p:txBody>
          <a:bodyPr/>
          <a:lstStyle/>
          <a:p>
            <a:fld id="{BD266BE7-899D-4075-917F-DBDE33B6B692}" type="slidenum">
              <a:rPr lang="en-US" smtClean="0"/>
              <a:t>20</a:t>
            </a:fld>
            <a:endParaRPr lang="en-US"/>
          </a:p>
        </p:txBody>
      </p:sp>
    </p:spTree>
    <p:extLst>
      <p:ext uri="{BB962C8B-B14F-4D97-AF65-F5344CB8AC3E}">
        <p14:creationId xmlns:p14="http://schemas.microsoft.com/office/powerpoint/2010/main" val="411679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553792"/>
            <a:ext cx="4502454" cy="939814"/>
          </a:xfrm>
        </p:spPr>
        <p:txBody>
          <a:bodyPr>
            <a:noAutofit/>
          </a:bodyPr>
          <a:lstStyle/>
          <a:p>
            <a:r>
              <a:rPr lang="en-US" dirty="0" smtClean="0"/>
              <a:t>                       MongoDB(Cont..)</a:t>
            </a:r>
            <a:endParaRPr lang="en-US" dirty="0"/>
          </a:p>
        </p:txBody>
      </p:sp>
      <p:sp>
        <p:nvSpPr>
          <p:cNvPr id="3" name="Content Placeholder 2"/>
          <p:cNvSpPr>
            <a:spLocks noGrp="1"/>
          </p:cNvSpPr>
          <p:nvPr>
            <p:ph idx="1"/>
          </p:nvPr>
        </p:nvSpPr>
        <p:spPr/>
        <p:txBody>
          <a:bodyPr>
            <a:normAutofit/>
          </a:bodyPr>
          <a:lstStyle/>
          <a:p>
            <a:r>
              <a:rPr lang="en-US" sz="3000" dirty="0" smtClean="0"/>
              <a:t>Databases contains collections.</a:t>
            </a:r>
          </a:p>
          <a:p>
            <a:r>
              <a:rPr lang="en-US" sz="3000" dirty="0" smtClean="0"/>
              <a:t>Documents are stored in collections.</a:t>
            </a:r>
          </a:p>
          <a:p>
            <a:r>
              <a:rPr lang="en-US" sz="3000" dirty="0" smtClean="0"/>
              <a:t>Documents are in BSON format consisting of field-value pairs.</a:t>
            </a:r>
          </a:p>
          <a:p>
            <a:r>
              <a:rPr lang="en-US" sz="3000" dirty="0" smtClean="0"/>
              <a:t>Documents have </a:t>
            </a:r>
            <a:r>
              <a:rPr lang="en-US" sz="3000" dirty="0" smtClean="0"/>
              <a:t>uniform structure.</a:t>
            </a:r>
            <a:endParaRPr lang="en-US" sz="3000" dirty="0"/>
          </a:p>
        </p:txBody>
      </p:sp>
      <p:sp>
        <p:nvSpPr>
          <p:cNvPr id="4" name="TextBox 3"/>
          <p:cNvSpPr txBox="1"/>
          <p:nvPr/>
        </p:nvSpPr>
        <p:spPr>
          <a:xfrm>
            <a:off x="9259910" y="6169923"/>
            <a:ext cx="2412776" cy="369332"/>
          </a:xfrm>
          <a:prstGeom prst="rect">
            <a:avLst/>
          </a:prstGeom>
          <a:noFill/>
        </p:spPr>
        <p:txBody>
          <a:bodyPr wrap="square" rtlCol="0">
            <a:spAutoFit/>
          </a:bodyPr>
          <a:lstStyle/>
          <a:p>
            <a:r>
              <a:rPr lang="en-US" dirty="0" smtClean="0"/>
              <a:t>Sai Naveen </a:t>
            </a:r>
            <a:r>
              <a:rPr lang="en-US" dirty="0" err="1" smtClean="0"/>
              <a:t>Mallampati</a:t>
            </a:r>
            <a:endParaRPr lang="en-US" dirty="0"/>
          </a:p>
        </p:txBody>
      </p:sp>
      <p:sp>
        <p:nvSpPr>
          <p:cNvPr id="5" name="Slide Number Placeholder 4"/>
          <p:cNvSpPr>
            <a:spLocks noGrp="1"/>
          </p:cNvSpPr>
          <p:nvPr>
            <p:ph type="sldNum" sz="quarter" idx="12"/>
          </p:nvPr>
        </p:nvSpPr>
        <p:spPr/>
        <p:txBody>
          <a:bodyPr/>
          <a:lstStyle/>
          <a:p>
            <a:fld id="{BD266BE7-899D-4075-917F-DBDE33B6B692}" type="slidenum">
              <a:rPr lang="en-US" smtClean="0"/>
              <a:t>21</a:t>
            </a:fld>
            <a:endParaRPr lang="en-US"/>
          </a:p>
        </p:txBody>
      </p:sp>
    </p:spTree>
    <p:extLst>
      <p:ext uri="{BB962C8B-B14F-4D97-AF65-F5344CB8AC3E}">
        <p14:creationId xmlns:p14="http://schemas.microsoft.com/office/powerpoint/2010/main" val="331231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1524" y="540913"/>
            <a:ext cx="4618364" cy="798146"/>
          </a:xfrm>
        </p:spPr>
        <p:txBody>
          <a:bodyPr>
            <a:noAutofit/>
          </a:bodyPr>
          <a:lstStyle/>
          <a:p>
            <a:r>
              <a:rPr lang="en-US" dirty="0" smtClean="0"/>
              <a:t>                           MongoDB(</a:t>
            </a:r>
            <a:r>
              <a:rPr lang="en-US" dirty="0" err="1" smtClean="0"/>
              <a:t>Cont</a:t>
            </a:r>
            <a:r>
              <a:rPr lang="en-US" dirty="0" smtClean="0"/>
              <a:t>…)</a:t>
            </a:r>
            <a:endParaRPr lang="en-US" dirty="0"/>
          </a:p>
        </p:txBody>
      </p:sp>
      <p:sp>
        <p:nvSpPr>
          <p:cNvPr id="3" name="Content Placeholder 2"/>
          <p:cNvSpPr>
            <a:spLocks noGrp="1"/>
          </p:cNvSpPr>
          <p:nvPr>
            <p:ph idx="1"/>
          </p:nvPr>
        </p:nvSpPr>
        <p:spPr>
          <a:xfrm>
            <a:off x="810918" y="1928656"/>
            <a:ext cx="10515600" cy="4150172"/>
          </a:xfrm>
        </p:spPr>
        <p:txBody>
          <a:bodyPr>
            <a:noAutofit/>
          </a:bodyPr>
          <a:lstStyle/>
          <a:p>
            <a:r>
              <a:rPr lang="en-US" sz="2000" dirty="0" smtClean="0"/>
              <a:t>BSON Example</a:t>
            </a:r>
          </a:p>
          <a:p>
            <a:pPr marL="0" indent="0">
              <a:buNone/>
            </a:pPr>
            <a:r>
              <a:rPr lang="en-US" sz="2000" dirty="0" smtClean="0"/>
              <a:t>{</a:t>
            </a:r>
          </a:p>
          <a:p>
            <a:pPr marL="0" indent="0">
              <a:buNone/>
            </a:pPr>
            <a:r>
              <a:rPr lang="en-US" sz="2000" b="1" dirty="0" smtClean="0"/>
              <a:t>"_id"</a:t>
            </a:r>
            <a:r>
              <a:rPr lang="en-US" sz="2000" dirty="0" smtClean="0"/>
              <a:t> : 	"37010"</a:t>
            </a:r>
          </a:p>
          <a:p>
            <a:pPr marL="0" indent="0">
              <a:buNone/>
            </a:pPr>
            <a:r>
              <a:rPr lang="en-US" sz="2000" b="1" dirty="0" smtClean="0"/>
              <a:t>"city"</a:t>
            </a:r>
            <a:r>
              <a:rPr lang="en-US" sz="2000" dirty="0" smtClean="0"/>
              <a:t> : 	"ADAMS",</a:t>
            </a:r>
          </a:p>
          <a:p>
            <a:pPr marL="0" indent="0">
              <a:buNone/>
            </a:pPr>
            <a:r>
              <a:rPr lang="en-US" sz="2000" b="1" dirty="0" smtClean="0"/>
              <a:t>"pop"</a:t>
            </a:r>
            <a:r>
              <a:rPr lang="en-US" sz="2000" dirty="0" smtClean="0"/>
              <a:t> : 	2660,</a:t>
            </a:r>
          </a:p>
          <a:p>
            <a:pPr marL="0" indent="0">
              <a:buNone/>
            </a:pPr>
            <a:r>
              <a:rPr lang="en-US" sz="2000" b="1" dirty="0" smtClean="0"/>
              <a:t>"state"</a:t>
            </a:r>
            <a:r>
              <a:rPr lang="en-US" sz="2000" dirty="0" smtClean="0"/>
              <a:t> : 	"TN",</a:t>
            </a:r>
          </a:p>
          <a:p>
            <a:pPr marL="0" indent="0">
              <a:buNone/>
            </a:pPr>
            <a:r>
              <a:rPr lang="en-US" sz="2000" b="1" dirty="0" smtClean="0"/>
              <a:t>“councilman”</a:t>
            </a:r>
            <a:r>
              <a:rPr lang="en-US" sz="2000" dirty="0" smtClean="0"/>
              <a:t> : {</a:t>
            </a:r>
          </a:p>
          <a:p>
            <a:pPr marL="0" indent="0">
              <a:buNone/>
            </a:pPr>
            <a:r>
              <a:rPr lang="en-US" sz="2000" dirty="0" smtClean="0"/>
              <a:t>		      </a:t>
            </a:r>
            <a:r>
              <a:rPr lang="en-US" sz="2000" b="1" dirty="0" smtClean="0"/>
              <a:t>name:</a:t>
            </a:r>
            <a:r>
              <a:rPr lang="en-US" sz="2000" dirty="0" smtClean="0"/>
              <a:t> “John Smith”</a:t>
            </a:r>
          </a:p>
          <a:p>
            <a:pPr marL="0" indent="0">
              <a:buNone/>
            </a:pPr>
            <a:r>
              <a:rPr lang="en-US" sz="2000" dirty="0" smtClean="0"/>
              <a:t>		      </a:t>
            </a:r>
            <a:r>
              <a:rPr lang="en-US" sz="2000" b="1" dirty="0" smtClean="0"/>
              <a:t>address:</a:t>
            </a:r>
            <a:r>
              <a:rPr lang="en-US" sz="2000" dirty="0" smtClean="0"/>
              <a:t> “13 Scenic Way”</a:t>
            </a:r>
          </a:p>
          <a:p>
            <a:pPr marL="0" indent="0">
              <a:buNone/>
            </a:pPr>
            <a:r>
              <a:rPr lang="en-US" sz="2000" dirty="0" smtClean="0"/>
              <a:t>		   }    }</a:t>
            </a:r>
          </a:p>
          <a:p>
            <a:pPr marL="0" indent="0">
              <a:buNone/>
            </a:pPr>
            <a:endParaRPr lang="en-US" sz="2000" dirty="0"/>
          </a:p>
        </p:txBody>
      </p:sp>
      <p:sp>
        <p:nvSpPr>
          <p:cNvPr id="4" name="TextBox 3"/>
          <p:cNvSpPr txBox="1"/>
          <p:nvPr/>
        </p:nvSpPr>
        <p:spPr>
          <a:xfrm>
            <a:off x="8860665" y="6078828"/>
            <a:ext cx="3468844" cy="369332"/>
          </a:xfrm>
          <a:prstGeom prst="rect">
            <a:avLst/>
          </a:prstGeom>
          <a:noFill/>
        </p:spPr>
        <p:txBody>
          <a:bodyPr wrap="square" rtlCol="0">
            <a:spAutoFit/>
          </a:bodyPr>
          <a:lstStyle/>
          <a:p>
            <a:r>
              <a:rPr lang="en-US" dirty="0" smtClean="0"/>
              <a:t>Sai Naveen </a:t>
            </a:r>
            <a:r>
              <a:rPr lang="en-US" dirty="0" err="1" smtClean="0"/>
              <a:t>Mallampati</a:t>
            </a:r>
            <a:endParaRPr lang="en-US" dirty="0"/>
          </a:p>
        </p:txBody>
      </p:sp>
      <p:sp>
        <p:nvSpPr>
          <p:cNvPr id="5" name="Slide Number Placeholder 4"/>
          <p:cNvSpPr>
            <a:spLocks noGrp="1"/>
          </p:cNvSpPr>
          <p:nvPr>
            <p:ph type="sldNum" sz="quarter" idx="12"/>
          </p:nvPr>
        </p:nvSpPr>
        <p:spPr/>
        <p:txBody>
          <a:bodyPr/>
          <a:lstStyle/>
          <a:p>
            <a:fld id="{BD266BE7-899D-4075-917F-DBDE33B6B692}" type="slidenum">
              <a:rPr lang="en-US" smtClean="0"/>
              <a:t>22</a:t>
            </a:fld>
            <a:endParaRPr lang="en-US"/>
          </a:p>
        </p:txBody>
      </p:sp>
    </p:spTree>
    <p:extLst>
      <p:ext uri="{BB962C8B-B14F-4D97-AF65-F5344CB8AC3E}">
        <p14:creationId xmlns:p14="http://schemas.microsoft.com/office/powerpoint/2010/main" val="262369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039" y="195887"/>
            <a:ext cx="3433508" cy="1362113"/>
          </a:xfrm>
        </p:spPr>
        <p:txBody>
          <a:bodyPr>
            <a:normAutofit fontScale="90000"/>
          </a:bodyPr>
          <a:lstStyle/>
          <a:p>
            <a:r>
              <a:rPr lang="en-US" dirty="0" smtClean="0"/>
              <a:t>                           </a:t>
            </a:r>
            <a:r>
              <a:rPr lang="en-US" dirty="0" err="1" smtClean="0"/>
              <a:t>CouchDB</a:t>
            </a:r>
            <a:endParaRPr lang="en-US" dirty="0"/>
          </a:p>
        </p:txBody>
      </p:sp>
      <p:sp>
        <p:nvSpPr>
          <p:cNvPr id="3" name="Content Placeholder 2"/>
          <p:cNvSpPr>
            <a:spLocks noGrp="1"/>
          </p:cNvSpPr>
          <p:nvPr>
            <p:ph idx="1"/>
          </p:nvPr>
        </p:nvSpPr>
        <p:spPr>
          <a:xfrm>
            <a:off x="836676" y="2478292"/>
            <a:ext cx="10515600" cy="4060020"/>
          </a:xfrm>
        </p:spPr>
        <p:txBody>
          <a:bodyPr>
            <a:normAutofit/>
          </a:bodyPr>
          <a:lstStyle/>
          <a:p>
            <a:r>
              <a:rPr lang="en-US" sz="3000" dirty="0" smtClean="0"/>
              <a:t>Open source database developed by Apache Foundation.</a:t>
            </a:r>
          </a:p>
          <a:p>
            <a:r>
              <a:rPr lang="en-US" sz="3000" dirty="0" smtClean="0"/>
              <a:t>Contains documents stored in JSON format.</a:t>
            </a:r>
          </a:p>
          <a:p>
            <a:r>
              <a:rPr lang="en-US" sz="3000" dirty="0" smtClean="0"/>
              <a:t>It has HTTP-based REST API to communicate with database.</a:t>
            </a:r>
          </a:p>
        </p:txBody>
      </p:sp>
      <p:sp>
        <p:nvSpPr>
          <p:cNvPr id="4" name="TextBox 3"/>
          <p:cNvSpPr txBox="1"/>
          <p:nvPr/>
        </p:nvSpPr>
        <p:spPr>
          <a:xfrm>
            <a:off x="9277401" y="6168980"/>
            <a:ext cx="3262781" cy="369332"/>
          </a:xfrm>
          <a:prstGeom prst="rect">
            <a:avLst/>
          </a:prstGeom>
          <a:noFill/>
        </p:spPr>
        <p:txBody>
          <a:bodyPr wrap="square" rtlCol="0">
            <a:spAutoFit/>
          </a:bodyPr>
          <a:lstStyle/>
          <a:p>
            <a:r>
              <a:rPr lang="en-US" dirty="0" smtClean="0"/>
              <a:t>Sai Naveen </a:t>
            </a:r>
            <a:r>
              <a:rPr lang="en-US" dirty="0" err="1" smtClean="0"/>
              <a:t>Mallampati</a:t>
            </a:r>
            <a:endParaRPr lang="en-US" dirty="0"/>
          </a:p>
        </p:txBody>
      </p:sp>
      <p:sp>
        <p:nvSpPr>
          <p:cNvPr id="5" name="Slide Number Placeholder 4"/>
          <p:cNvSpPr>
            <a:spLocks noGrp="1"/>
          </p:cNvSpPr>
          <p:nvPr>
            <p:ph type="sldNum" sz="quarter" idx="12"/>
          </p:nvPr>
        </p:nvSpPr>
        <p:spPr/>
        <p:txBody>
          <a:bodyPr/>
          <a:lstStyle/>
          <a:p>
            <a:fld id="{BD266BE7-899D-4075-917F-DBDE33B6B692}" type="slidenum">
              <a:rPr lang="en-US" smtClean="0"/>
              <a:t>23</a:t>
            </a:fld>
            <a:endParaRPr lang="en-US"/>
          </a:p>
        </p:txBody>
      </p:sp>
    </p:spTree>
    <p:extLst>
      <p:ext uri="{BB962C8B-B14F-4D97-AF65-F5344CB8AC3E}">
        <p14:creationId xmlns:p14="http://schemas.microsoft.com/office/powerpoint/2010/main" val="311406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11572"/>
            <a:ext cx="5738827" cy="1362113"/>
          </a:xfrm>
        </p:spPr>
        <p:txBody>
          <a:bodyPr>
            <a:normAutofit/>
          </a:bodyPr>
          <a:lstStyle/>
          <a:p>
            <a:r>
              <a:rPr lang="en-US" sz="4000" b="1" dirty="0" smtClean="0">
                <a:solidFill>
                  <a:schemeClr val="tx1"/>
                </a:solidFill>
              </a:rPr>
              <a:t>Primary difference</a:t>
            </a:r>
            <a:endParaRPr lang="en-US" sz="4000" b="1" dirty="0">
              <a:solidFill>
                <a:schemeClr val="tx1"/>
              </a:solidFill>
            </a:endParaRPr>
          </a:p>
        </p:txBody>
      </p:sp>
      <p:sp>
        <p:nvSpPr>
          <p:cNvPr id="3" name="Content Placeholder 2"/>
          <p:cNvSpPr>
            <a:spLocks noGrp="1"/>
          </p:cNvSpPr>
          <p:nvPr>
            <p:ph idx="1"/>
          </p:nvPr>
        </p:nvSpPr>
        <p:spPr>
          <a:xfrm>
            <a:off x="1190008" y="2368376"/>
            <a:ext cx="10542646" cy="3986213"/>
          </a:xfrm>
        </p:spPr>
        <p:txBody>
          <a:bodyPr>
            <a:noAutofit/>
          </a:bodyPr>
          <a:lstStyle/>
          <a:p>
            <a:r>
              <a:rPr lang="en-US" sz="3000" b="1" dirty="0"/>
              <a:t>SQL is digital.</a:t>
            </a:r>
            <a:r>
              <a:rPr lang="en-US" sz="3000" dirty="0"/>
              <a:t> It works best for clearly defined, discrete items with exact specifications. </a:t>
            </a:r>
            <a:endParaRPr lang="en-US" sz="3000" dirty="0" smtClean="0"/>
          </a:p>
          <a:p>
            <a:pPr marL="0" indent="0">
              <a:buNone/>
            </a:pPr>
            <a:r>
              <a:rPr lang="en-US" sz="3000" dirty="0" smtClean="0"/>
              <a:t>   Typical use cases are online stores and banking systems.</a:t>
            </a:r>
          </a:p>
          <a:p>
            <a:pPr marL="0" indent="0">
              <a:buNone/>
            </a:pPr>
            <a:endParaRPr lang="en-US" sz="3000" dirty="0" smtClean="0"/>
          </a:p>
          <a:p>
            <a:r>
              <a:rPr lang="en-US" sz="3000" b="1" dirty="0" smtClean="0"/>
              <a:t>NoSQL </a:t>
            </a:r>
            <a:r>
              <a:rPr lang="en-US" sz="3000" b="1" dirty="0"/>
              <a:t>is analog.</a:t>
            </a:r>
            <a:r>
              <a:rPr lang="en-US" sz="3000" dirty="0"/>
              <a:t> It works best for organic data with fluid requirements. </a:t>
            </a:r>
            <a:endParaRPr lang="en-US" sz="3000" dirty="0" smtClean="0"/>
          </a:p>
          <a:p>
            <a:pPr marL="0" indent="0" algn="just">
              <a:buNone/>
            </a:pPr>
            <a:r>
              <a:rPr lang="en-US" sz="3000" dirty="0" smtClean="0"/>
              <a:t>Typical use cases are social networks, customer management and web analytics systems.</a:t>
            </a:r>
          </a:p>
          <a:p>
            <a:pPr marL="0" indent="0">
              <a:buNone/>
            </a:pPr>
            <a:endParaRPr lang="en-US" sz="3000" dirty="0"/>
          </a:p>
        </p:txBody>
      </p:sp>
      <p:sp>
        <p:nvSpPr>
          <p:cNvPr id="6" name="TextBox 5"/>
          <p:cNvSpPr txBox="1"/>
          <p:nvPr/>
        </p:nvSpPr>
        <p:spPr>
          <a:xfrm>
            <a:off x="10695809" y="6488668"/>
            <a:ext cx="857927" cy="369332"/>
          </a:xfrm>
          <a:prstGeom prst="rect">
            <a:avLst/>
          </a:prstGeom>
          <a:noFill/>
        </p:spPr>
        <p:txBody>
          <a:bodyPr wrap="none" rtlCol="0">
            <a:spAutoFit/>
          </a:bodyPr>
          <a:lstStyle/>
          <a:p>
            <a:r>
              <a:rPr lang="en-US" dirty="0" smtClean="0"/>
              <a:t>Sridhar</a:t>
            </a:r>
            <a:endParaRPr lang="en-US" dirty="0"/>
          </a:p>
        </p:txBody>
      </p:sp>
      <p:sp>
        <p:nvSpPr>
          <p:cNvPr id="4" name="Rectangle 3"/>
          <p:cNvSpPr/>
          <p:nvPr/>
        </p:nvSpPr>
        <p:spPr>
          <a:xfrm>
            <a:off x="257577" y="642131"/>
            <a:ext cx="11678325" cy="769441"/>
          </a:xfrm>
          <a:prstGeom prst="rect">
            <a:avLst/>
          </a:prstGeom>
        </p:spPr>
        <p:txBody>
          <a:bodyPr wrap="none">
            <a:spAutoFit/>
          </a:bodyPr>
          <a:lstStyle/>
          <a:p>
            <a:r>
              <a:rPr lang="en-US" sz="4400" dirty="0">
                <a:solidFill>
                  <a:schemeClr val="bg1"/>
                </a:solidFill>
              </a:rPr>
              <a:t>Process for making your architectural data choices</a:t>
            </a:r>
          </a:p>
        </p:txBody>
      </p:sp>
      <p:sp>
        <p:nvSpPr>
          <p:cNvPr id="7" name="Slide Number Placeholder 6"/>
          <p:cNvSpPr>
            <a:spLocks noGrp="1"/>
          </p:cNvSpPr>
          <p:nvPr>
            <p:ph type="sldNum" sz="quarter" idx="12"/>
          </p:nvPr>
        </p:nvSpPr>
        <p:spPr/>
        <p:txBody>
          <a:bodyPr/>
          <a:lstStyle/>
          <a:p>
            <a:fld id="{BD266BE7-899D-4075-917F-DBDE33B6B692}" type="slidenum">
              <a:rPr lang="en-US" smtClean="0"/>
              <a:t>24</a:t>
            </a:fld>
            <a:endParaRPr lang="en-US"/>
          </a:p>
        </p:txBody>
      </p:sp>
    </p:spTree>
    <p:extLst>
      <p:ext uri="{BB962C8B-B14F-4D97-AF65-F5344CB8AC3E}">
        <p14:creationId xmlns:p14="http://schemas.microsoft.com/office/powerpoint/2010/main" val="423781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70" y="651009"/>
            <a:ext cx="11632864" cy="1362113"/>
          </a:xfrm>
        </p:spPr>
        <p:txBody>
          <a:bodyPr>
            <a:noAutofit/>
          </a:bodyPr>
          <a:lstStyle/>
          <a:p>
            <a:r>
              <a:rPr lang="en-US" b="1" dirty="0"/>
              <a:t>Scenario </a:t>
            </a:r>
            <a:r>
              <a:rPr lang="en-US" b="1" dirty="0" smtClean="0"/>
              <a:t>One: a Warehouse </a:t>
            </a:r>
            <a:r>
              <a:rPr lang="en-US" b="1" dirty="0"/>
              <a:t>Management System</a:t>
            </a:r>
            <a:br>
              <a:rPr lang="en-US" b="1" dirty="0"/>
            </a:br>
            <a:endParaRPr lang="en-US" dirty="0"/>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endParaRPr lang="en-US" dirty="0"/>
          </a:p>
        </p:txBody>
      </p:sp>
      <p:sp>
        <p:nvSpPr>
          <p:cNvPr id="7" name="TextBox 6"/>
          <p:cNvSpPr txBox="1"/>
          <p:nvPr/>
        </p:nvSpPr>
        <p:spPr>
          <a:xfrm>
            <a:off x="10811719" y="6354589"/>
            <a:ext cx="857927" cy="369332"/>
          </a:xfrm>
          <a:prstGeom prst="rect">
            <a:avLst/>
          </a:prstGeom>
          <a:noFill/>
        </p:spPr>
        <p:txBody>
          <a:bodyPr wrap="none" rtlCol="0">
            <a:spAutoFit/>
          </a:bodyPr>
          <a:lstStyle/>
          <a:p>
            <a:r>
              <a:rPr lang="en-US" dirty="0" smtClean="0"/>
              <a:t>Sridhar</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244" y="1827648"/>
            <a:ext cx="8794884" cy="5030352"/>
          </a:xfrm>
          <a:prstGeom prst="rect">
            <a:avLst/>
          </a:prstGeom>
        </p:spPr>
      </p:pic>
      <p:sp>
        <p:nvSpPr>
          <p:cNvPr id="4" name="Slide Number Placeholder 3"/>
          <p:cNvSpPr>
            <a:spLocks noGrp="1"/>
          </p:cNvSpPr>
          <p:nvPr>
            <p:ph type="sldNum" sz="quarter" idx="12"/>
          </p:nvPr>
        </p:nvSpPr>
        <p:spPr/>
        <p:txBody>
          <a:bodyPr/>
          <a:lstStyle/>
          <a:p>
            <a:fld id="{BD266BE7-899D-4075-917F-DBDE33B6B692}" type="slidenum">
              <a:rPr lang="en-US" smtClean="0"/>
              <a:t>25</a:t>
            </a:fld>
            <a:endParaRPr lang="en-US"/>
          </a:p>
        </p:txBody>
      </p:sp>
    </p:spTree>
    <p:extLst>
      <p:ext uri="{BB962C8B-B14F-4D97-AF65-F5344CB8AC3E}">
        <p14:creationId xmlns:p14="http://schemas.microsoft.com/office/powerpoint/2010/main" val="218071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571" y="762557"/>
            <a:ext cx="9628632" cy="1362113"/>
          </a:xfrm>
        </p:spPr>
        <p:txBody>
          <a:bodyPr>
            <a:noAutofit/>
          </a:bodyPr>
          <a:lstStyle/>
          <a:p>
            <a:r>
              <a:rPr lang="en-US" b="1" dirty="0"/>
              <a:t>Scenario Two: a Social Network</a:t>
            </a:r>
            <a:br>
              <a:rPr lang="en-US" b="1"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3266" y="1965278"/>
            <a:ext cx="8516203" cy="4094327"/>
          </a:xfrm>
        </p:spPr>
      </p:pic>
      <p:sp>
        <p:nvSpPr>
          <p:cNvPr id="8" name="TextBox 7"/>
          <p:cNvSpPr txBox="1"/>
          <p:nvPr/>
        </p:nvSpPr>
        <p:spPr>
          <a:xfrm>
            <a:off x="10760203" y="6308364"/>
            <a:ext cx="857927" cy="369332"/>
          </a:xfrm>
          <a:prstGeom prst="rect">
            <a:avLst/>
          </a:prstGeom>
          <a:noFill/>
        </p:spPr>
        <p:txBody>
          <a:bodyPr wrap="none" rtlCol="0">
            <a:spAutoFit/>
          </a:bodyPr>
          <a:lstStyle/>
          <a:p>
            <a:r>
              <a:rPr lang="en-US" dirty="0" smtClean="0"/>
              <a:t>Sridhar</a:t>
            </a:r>
            <a:endParaRPr lang="en-US" dirty="0"/>
          </a:p>
        </p:txBody>
      </p:sp>
      <p:sp>
        <p:nvSpPr>
          <p:cNvPr id="3" name="Slide Number Placeholder 2"/>
          <p:cNvSpPr>
            <a:spLocks noGrp="1"/>
          </p:cNvSpPr>
          <p:nvPr>
            <p:ph type="sldNum" sz="quarter" idx="12"/>
          </p:nvPr>
        </p:nvSpPr>
        <p:spPr/>
        <p:txBody>
          <a:bodyPr/>
          <a:lstStyle/>
          <a:p>
            <a:fld id="{BD266BE7-899D-4075-917F-DBDE33B6B692}" type="slidenum">
              <a:rPr lang="en-US" smtClean="0"/>
              <a:t>26</a:t>
            </a:fld>
            <a:endParaRPr lang="en-US"/>
          </a:p>
        </p:txBody>
      </p:sp>
    </p:spTree>
    <p:extLst>
      <p:ext uri="{BB962C8B-B14F-4D97-AF65-F5344CB8AC3E}">
        <p14:creationId xmlns:p14="http://schemas.microsoft.com/office/powerpoint/2010/main" val="294514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459864"/>
            <a:ext cx="12054625" cy="3644720"/>
          </a:xfrm>
        </p:spPr>
        <p:txBody>
          <a:bodyPr>
            <a:noAutofit/>
          </a:bodyPr>
          <a:lstStyle/>
          <a:p>
            <a:r>
              <a:rPr lang="en-US" sz="3000" dirty="0" smtClean="0"/>
              <a:t>It has the </a:t>
            </a:r>
            <a:r>
              <a:rPr lang="en-US" sz="3000" dirty="0"/>
              <a:t>feature set with options such as relationship links, status updates, </a:t>
            </a:r>
            <a:r>
              <a:rPr lang="en-US" sz="3000" dirty="0" smtClean="0"/>
              <a:t>messaging and “likes”.</a:t>
            </a:r>
          </a:p>
          <a:p>
            <a:r>
              <a:rPr lang="en-US" sz="3000" dirty="0"/>
              <a:t>Most data updates have a single point of origin: the user</a:t>
            </a:r>
            <a:r>
              <a:rPr lang="en-US" sz="3000" dirty="0" smtClean="0"/>
              <a:t>.</a:t>
            </a:r>
            <a:endParaRPr lang="en-US" sz="3000" dirty="0"/>
          </a:p>
          <a:p>
            <a:r>
              <a:rPr lang="en-US" sz="3000" dirty="0" smtClean="0"/>
              <a:t> </a:t>
            </a:r>
            <a:r>
              <a:rPr lang="en-US" sz="3000" dirty="0"/>
              <a:t>It’s unlikely we’ll need to update two or more records at any one time, so transaction-like functionality is not </a:t>
            </a:r>
            <a:r>
              <a:rPr lang="en-US" sz="3000" dirty="0" smtClean="0"/>
              <a:t>required.</a:t>
            </a:r>
          </a:p>
          <a:p>
            <a:r>
              <a:rPr lang="en-US" sz="3000" dirty="0"/>
              <a:t>The application’s interface and performance take a higher priority than robust data integrity</a:t>
            </a:r>
            <a:r>
              <a:rPr lang="en-US" sz="3000" dirty="0" smtClean="0"/>
              <a:t>.</a:t>
            </a:r>
          </a:p>
          <a:p>
            <a:pPr marL="0" indent="0">
              <a:buNone/>
            </a:pPr>
            <a:endParaRPr lang="en-US" sz="3000" dirty="0" smtClean="0"/>
          </a:p>
          <a:p>
            <a:pPr marL="0" indent="0">
              <a:buNone/>
            </a:pPr>
            <a:endParaRPr lang="en-US" sz="3000" dirty="0" smtClean="0"/>
          </a:p>
          <a:p>
            <a:pPr marL="0" indent="0">
              <a:buNone/>
            </a:pPr>
            <a:endParaRPr lang="en-US" sz="3000" dirty="0"/>
          </a:p>
          <a:p>
            <a:pPr marL="0" indent="0">
              <a:buNone/>
            </a:pPr>
            <a:endParaRPr lang="en-US" sz="3000" dirty="0"/>
          </a:p>
        </p:txBody>
      </p:sp>
      <p:sp>
        <p:nvSpPr>
          <p:cNvPr id="10" name="TextBox 9"/>
          <p:cNvSpPr txBox="1"/>
          <p:nvPr/>
        </p:nvSpPr>
        <p:spPr>
          <a:xfrm>
            <a:off x="10811718" y="6312821"/>
            <a:ext cx="857927" cy="369332"/>
          </a:xfrm>
          <a:prstGeom prst="rect">
            <a:avLst/>
          </a:prstGeom>
          <a:noFill/>
        </p:spPr>
        <p:txBody>
          <a:bodyPr wrap="none" rtlCol="0">
            <a:spAutoFit/>
          </a:bodyPr>
          <a:lstStyle/>
          <a:p>
            <a:r>
              <a:rPr lang="en-US" dirty="0" smtClean="0"/>
              <a:t>Sridhar</a:t>
            </a:r>
            <a:endParaRPr lang="en-US" dirty="0"/>
          </a:p>
        </p:txBody>
      </p:sp>
      <p:sp>
        <p:nvSpPr>
          <p:cNvPr id="4" name="Slide Number Placeholder 3"/>
          <p:cNvSpPr>
            <a:spLocks noGrp="1"/>
          </p:cNvSpPr>
          <p:nvPr>
            <p:ph type="sldNum" sz="quarter" idx="12"/>
          </p:nvPr>
        </p:nvSpPr>
        <p:spPr/>
        <p:txBody>
          <a:bodyPr/>
          <a:lstStyle/>
          <a:p>
            <a:fld id="{BD266BE7-899D-4075-917F-DBDE33B6B692}" type="slidenum">
              <a:rPr lang="en-US" smtClean="0"/>
              <a:t>27</a:t>
            </a:fld>
            <a:endParaRPr lang="en-US"/>
          </a:p>
        </p:txBody>
      </p:sp>
    </p:spTree>
    <p:extLst>
      <p:ext uri="{BB962C8B-B14F-4D97-AF65-F5344CB8AC3E}">
        <p14:creationId xmlns:p14="http://schemas.microsoft.com/office/powerpoint/2010/main" val="55080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42545" y="2196329"/>
            <a:ext cx="8188001" cy="4351338"/>
          </a:xfrm>
        </p:spPr>
      </p:pic>
      <p:sp>
        <p:nvSpPr>
          <p:cNvPr id="3" name="Slide Number Placeholder 2"/>
          <p:cNvSpPr>
            <a:spLocks noGrp="1"/>
          </p:cNvSpPr>
          <p:nvPr>
            <p:ph type="sldNum" sz="quarter" idx="12"/>
          </p:nvPr>
        </p:nvSpPr>
        <p:spPr/>
        <p:txBody>
          <a:bodyPr/>
          <a:lstStyle/>
          <a:p>
            <a:fld id="{BD266BE7-899D-4075-917F-DBDE33B6B692}" type="slidenum">
              <a:rPr lang="en-US" smtClean="0"/>
              <a:t>28</a:t>
            </a:fld>
            <a:endParaRPr lang="en-US"/>
          </a:p>
        </p:txBody>
      </p:sp>
    </p:spTree>
    <p:extLst>
      <p:ext uri="{BB962C8B-B14F-4D97-AF65-F5344CB8AC3E}">
        <p14:creationId xmlns:p14="http://schemas.microsoft.com/office/powerpoint/2010/main" val="156593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66343"/>
            <a:ext cx="5017609" cy="1362113"/>
          </a:xfrm>
        </p:spPr>
        <p:txBody>
          <a:bodyPr/>
          <a:lstStyle/>
          <a:p>
            <a:pPr algn="ctr"/>
            <a:r>
              <a:rPr lang="en-US" dirty="0" smtClean="0"/>
              <a:t>Graph Database</a:t>
            </a:r>
            <a:endParaRPr lang="en-US" dirty="0"/>
          </a:p>
        </p:txBody>
      </p:sp>
      <p:sp>
        <p:nvSpPr>
          <p:cNvPr id="3" name="Content Placeholder 2"/>
          <p:cNvSpPr>
            <a:spLocks noGrp="1"/>
          </p:cNvSpPr>
          <p:nvPr>
            <p:ph idx="1"/>
          </p:nvPr>
        </p:nvSpPr>
        <p:spPr>
          <a:xfrm>
            <a:off x="838200" y="2065138"/>
            <a:ext cx="10515600" cy="3758146"/>
          </a:xfrm>
        </p:spPr>
        <p:txBody>
          <a:bodyPr>
            <a:normAutofit/>
          </a:bodyPr>
          <a:lstStyle/>
          <a:p>
            <a:r>
              <a:rPr lang="en-US" sz="3000" dirty="0"/>
              <a:t>Online database management system with Create, Read, Update and Delete (CRUD) operations working on a graph data </a:t>
            </a:r>
            <a:r>
              <a:rPr lang="en-US" sz="3000" dirty="0" smtClean="0"/>
              <a:t>model</a:t>
            </a:r>
            <a:endParaRPr lang="en-US" sz="3000" dirty="0"/>
          </a:p>
          <a:p>
            <a:r>
              <a:rPr lang="en-US" sz="3000" dirty="0" smtClean="0"/>
              <a:t>Employs </a:t>
            </a:r>
            <a:r>
              <a:rPr lang="en-US" sz="3000" dirty="0"/>
              <a:t>nodes, edges and </a:t>
            </a:r>
            <a:r>
              <a:rPr lang="en-US" sz="3000" dirty="0" smtClean="0"/>
              <a:t>properties</a:t>
            </a:r>
          </a:p>
          <a:p>
            <a:r>
              <a:rPr lang="en-US" sz="3000" dirty="0" smtClean="0"/>
              <a:t>Relationships </a:t>
            </a:r>
            <a:r>
              <a:rPr lang="en-US" sz="3000" dirty="0"/>
              <a:t>take first priority in graph </a:t>
            </a:r>
            <a:r>
              <a:rPr lang="en-US" sz="3000" dirty="0" smtClean="0"/>
              <a:t>databases</a:t>
            </a:r>
          </a:p>
          <a:p>
            <a:r>
              <a:rPr lang="en-US" sz="3000" dirty="0" smtClean="0"/>
              <a:t>Used by Tech giants like Google</a:t>
            </a:r>
            <a:r>
              <a:rPr lang="en-US" sz="3000" dirty="0"/>
              <a:t>, Facebook, LinkedIn and </a:t>
            </a:r>
            <a:r>
              <a:rPr lang="en-US" sz="3000" dirty="0" smtClean="0"/>
              <a:t>PayPal1</a:t>
            </a:r>
          </a:p>
        </p:txBody>
      </p:sp>
      <p:sp>
        <p:nvSpPr>
          <p:cNvPr id="4" name="Slide Number Placeholder 3"/>
          <p:cNvSpPr>
            <a:spLocks noGrp="1"/>
          </p:cNvSpPr>
          <p:nvPr>
            <p:ph type="sldNum" sz="quarter" idx="12"/>
          </p:nvPr>
        </p:nvSpPr>
        <p:spPr/>
        <p:txBody>
          <a:bodyPr/>
          <a:lstStyle/>
          <a:p>
            <a:fld id="{BD266BE7-899D-4075-917F-DBDE33B6B692}" type="slidenum">
              <a:rPr lang="en-US" smtClean="0"/>
              <a:t>29</a:t>
            </a:fld>
            <a:endParaRPr lang="en-US"/>
          </a:p>
        </p:txBody>
      </p:sp>
      <p:sp>
        <p:nvSpPr>
          <p:cNvPr id="5" name="TextBox 4"/>
          <p:cNvSpPr txBox="1"/>
          <p:nvPr/>
        </p:nvSpPr>
        <p:spPr>
          <a:xfrm>
            <a:off x="9723549" y="5905151"/>
            <a:ext cx="1293559" cy="369332"/>
          </a:xfrm>
          <a:prstGeom prst="rect">
            <a:avLst/>
          </a:prstGeom>
          <a:noFill/>
        </p:spPr>
        <p:txBody>
          <a:bodyPr wrap="none" rtlCol="0">
            <a:spAutoFit/>
          </a:bodyPr>
          <a:lstStyle/>
          <a:p>
            <a:r>
              <a:rPr lang="en-US" dirty="0" err="1" smtClean="0"/>
              <a:t>Taruni</a:t>
            </a:r>
            <a:r>
              <a:rPr lang="en-US" dirty="0" smtClean="0"/>
              <a:t> </a:t>
            </a:r>
            <a:r>
              <a:rPr lang="en-US" dirty="0" err="1" smtClean="0"/>
              <a:t>Bollu</a:t>
            </a:r>
            <a:endParaRPr lang="en-US" dirty="0"/>
          </a:p>
        </p:txBody>
      </p:sp>
    </p:spTree>
    <p:extLst>
      <p:ext uri="{BB962C8B-B14F-4D97-AF65-F5344CB8AC3E}">
        <p14:creationId xmlns:p14="http://schemas.microsoft.com/office/powerpoint/2010/main" val="51898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Persistence options</a:t>
            </a:r>
          </a:p>
          <a:p>
            <a:r>
              <a:rPr lang="en-US" dirty="0" smtClean="0"/>
              <a:t>Process for making architectural data choices</a:t>
            </a:r>
          </a:p>
          <a:p>
            <a:r>
              <a:rPr lang="en-US" dirty="0" smtClean="0"/>
              <a:t>Data storage/persistence options to use</a:t>
            </a:r>
          </a:p>
          <a:p>
            <a:r>
              <a:rPr lang="en-US" dirty="0" smtClean="0"/>
              <a:t>Choices made for each application </a:t>
            </a:r>
          </a:p>
          <a:p>
            <a:r>
              <a:rPr lang="en-US" dirty="0" smtClean="0"/>
              <a:t>Other appropriate options</a:t>
            </a:r>
          </a:p>
          <a:p>
            <a:r>
              <a:rPr lang="en-US" dirty="0" smtClean="0"/>
              <a:t>Demo</a:t>
            </a:r>
          </a:p>
          <a:p>
            <a:endParaRPr lang="en-US" dirty="0"/>
          </a:p>
        </p:txBody>
      </p:sp>
      <p:sp>
        <p:nvSpPr>
          <p:cNvPr id="4" name="Slide Number Placeholder 3"/>
          <p:cNvSpPr>
            <a:spLocks noGrp="1"/>
          </p:cNvSpPr>
          <p:nvPr>
            <p:ph type="sldNum" sz="quarter" idx="12"/>
          </p:nvPr>
        </p:nvSpPr>
        <p:spPr/>
        <p:txBody>
          <a:bodyPr/>
          <a:lstStyle/>
          <a:p>
            <a:fld id="{BD266BE7-899D-4075-917F-DBDE33B6B692}" type="slidenum">
              <a:rPr lang="en-US" smtClean="0"/>
              <a:t>3</a:t>
            </a:fld>
            <a:endParaRPr lang="en-US"/>
          </a:p>
        </p:txBody>
      </p:sp>
    </p:spTree>
    <p:extLst>
      <p:ext uri="{BB962C8B-B14F-4D97-AF65-F5344CB8AC3E}">
        <p14:creationId xmlns:p14="http://schemas.microsoft.com/office/powerpoint/2010/main" val="393376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8463"/>
            <a:ext cx="10515600" cy="661570"/>
          </a:xfrm>
        </p:spPr>
        <p:txBody>
          <a:bodyPr>
            <a:noAutofit/>
          </a:bodyPr>
          <a:lstStyle/>
          <a:p>
            <a:r>
              <a:rPr lang="en-US" b="1" dirty="0"/>
              <a:t>G</a:t>
            </a:r>
            <a:r>
              <a:rPr lang="en-US" b="1" dirty="0" smtClean="0"/>
              <a:t>raph database diagram:</a:t>
            </a:r>
            <a:endParaRPr lang="en-US"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8874" y="1942262"/>
            <a:ext cx="7982764" cy="4733175"/>
          </a:xfrm>
          <a:prstGeom prst="rect">
            <a:avLst/>
          </a:prstGeom>
        </p:spPr>
      </p:pic>
      <p:sp>
        <p:nvSpPr>
          <p:cNvPr id="3" name="Slide Number Placeholder 2"/>
          <p:cNvSpPr>
            <a:spLocks noGrp="1"/>
          </p:cNvSpPr>
          <p:nvPr>
            <p:ph type="sldNum" sz="quarter" idx="12"/>
          </p:nvPr>
        </p:nvSpPr>
        <p:spPr/>
        <p:txBody>
          <a:bodyPr/>
          <a:lstStyle/>
          <a:p>
            <a:fld id="{BD266BE7-899D-4075-917F-DBDE33B6B692}" type="slidenum">
              <a:rPr lang="en-US" smtClean="0"/>
              <a:t>30</a:t>
            </a:fld>
            <a:endParaRPr lang="en-US"/>
          </a:p>
        </p:txBody>
      </p:sp>
      <p:sp>
        <p:nvSpPr>
          <p:cNvPr id="9" name="TextBox 8"/>
          <p:cNvSpPr txBox="1"/>
          <p:nvPr/>
        </p:nvSpPr>
        <p:spPr>
          <a:xfrm>
            <a:off x="9723549" y="5905151"/>
            <a:ext cx="1293559" cy="369332"/>
          </a:xfrm>
          <a:prstGeom prst="rect">
            <a:avLst/>
          </a:prstGeom>
          <a:noFill/>
        </p:spPr>
        <p:txBody>
          <a:bodyPr wrap="none" rtlCol="0">
            <a:spAutoFit/>
          </a:bodyPr>
          <a:lstStyle/>
          <a:p>
            <a:r>
              <a:rPr lang="en-US" dirty="0" err="1" smtClean="0"/>
              <a:t>Taruni</a:t>
            </a:r>
            <a:r>
              <a:rPr lang="en-US" dirty="0" smtClean="0"/>
              <a:t> </a:t>
            </a:r>
            <a:r>
              <a:rPr lang="en-US" dirty="0" err="1" smtClean="0"/>
              <a:t>Bollu</a:t>
            </a:r>
            <a:endParaRPr lang="en-US" dirty="0"/>
          </a:p>
        </p:txBody>
      </p:sp>
    </p:spTree>
    <p:extLst>
      <p:ext uri="{BB962C8B-B14F-4D97-AF65-F5344CB8AC3E}">
        <p14:creationId xmlns:p14="http://schemas.microsoft.com/office/powerpoint/2010/main" val="418741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a:t>
            </a:r>
          </a:p>
        </p:txBody>
      </p:sp>
      <p:sp>
        <p:nvSpPr>
          <p:cNvPr id="3" name="Content Placeholder 2"/>
          <p:cNvSpPr>
            <a:spLocks noGrp="1"/>
          </p:cNvSpPr>
          <p:nvPr>
            <p:ph idx="1"/>
          </p:nvPr>
        </p:nvSpPr>
        <p:spPr/>
        <p:txBody>
          <a:bodyPr>
            <a:noAutofit/>
          </a:bodyPr>
          <a:lstStyle/>
          <a:p>
            <a:r>
              <a:rPr lang="en-US" sz="3000" dirty="0"/>
              <a:t>Graph </a:t>
            </a:r>
            <a:r>
              <a:rPr lang="en-US" sz="3000" dirty="0" smtClean="0"/>
              <a:t>Storage</a:t>
            </a:r>
          </a:p>
          <a:p>
            <a:pPr marL="0" indent="0">
              <a:buNone/>
            </a:pPr>
            <a:endParaRPr lang="en-US" sz="3000" dirty="0"/>
          </a:p>
          <a:p>
            <a:r>
              <a:rPr lang="en-US" sz="3000" dirty="0"/>
              <a:t>Graph Processing </a:t>
            </a:r>
            <a:r>
              <a:rPr lang="en-US" sz="3000" dirty="0" smtClean="0"/>
              <a:t>Engine</a:t>
            </a:r>
          </a:p>
          <a:p>
            <a:pPr marL="0" indent="0">
              <a:buNone/>
            </a:pPr>
            <a:endParaRPr lang="en-US" sz="3000" b="1" dirty="0" smtClean="0"/>
          </a:p>
        </p:txBody>
      </p:sp>
      <p:sp>
        <p:nvSpPr>
          <p:cNvPr id="4" name="Slide Number Placeholder 3"/>
          <p:cNvSpPr>
            <a:spLocks noGrp="1"/>
          </p:cNvSpPr>
          <p:nvPr>
            <p:ph type="sldNum" sz="quarter" idx="12"/>
          </p:nvPr>
        </p:nvSpPr>
        <p:spPr/>
        <p:txBody>
          <a:bodyPr/>
          <a:lstStyle/>
          <a:p>
            <a:fld id="{BD266BE7-899D-4075-917F-DBDE33B6B692}" type="slidenum">
              <a:rPr lang="en-US" smtClean="0"/>
              <a:t>31</a:t>
            </a:fld>
            <a:endParaRPr lang="en-US"/>
          </a:p>
        </p:txBody>
      </p:sp>
      <p:sp>
        <p:nvSpPr>
          <p:cNvPr id="8" name="TextBox 7"/>
          <p:cNvSpPr txBox="1"/>
          <p:nvPr/>
        </p:nvSpPr>
        <p:spPr>
          <a:xfrm>
            <a:off x="9723549" y="5905151"/>
            <a:ext cx="1293559" cy="369332"/>
          </a:xfrm>
          <a:prstGeom prst="rect">
            <a:avLst/>
          </a:prstGeom>
          <a:noFill/>
        </p:spPr>
        <p:txBody>
          <a:bodyPr wrap="none" rtlCol="0">
            <a:spAutoFit/>
          </a:bodyPr>
          <a:lstStyle/>
          <a:p>
            <a:r>
              <a:rPr lang="en-US" dirty="0" err="1" smtClean="0"/>
              <a:t>Taruni</a:t>
            </a:r>
            <a:r>
              <a:rPr lang="en-US" dirty="0" smtClean="0"/>
              <a:t> </a:t>
            </a:r>
            <a:r>
              <a:rPr lang="en-US" dirty="0" err="1" smtClean="0"/>
              <a:t>Bollu</a:t>
            </a:r>
            <a:endParaRPr lang="en-US" dirty="0"/>
          </a:p>
        </p:txBody>
      </p:sp>
    </p:spTree>
    <p:extLst>
      <p:ext uri="{BB962C8B-B14F-4D97-AF65-F5344CB8AC3E}">
        <p14:creationId xmlns:p14="http://schemas.microsoft.com/office/powerpoint/2010/main" val="26445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How did you decide what data storage/persistence options to use?</a:t>
            </a:r>
          </a:p>
        </p:txBody>
      </p:sp>
      <p:sp>
        <p:nvSpPr>
          <p:cNvPr id="3" name="Content Placeholder 2"/>
          <p:cNvSpPr>
            <a:spLocks noGrp="1"/>
          </p:cNvSpPr>
          <p:nvPr>
            <p:ph idx="1"/>
          </p:nvPr>
        </p:nvSpPr>
        <p:spPr>
          <a:xfrm>
            <a:off x="838200" y="2147597"/>
            <a:ext cx="10359189" cy="3771940"/>
          </a:xfrm>
        </p:spPr>
        <p:txBody>
          <a:bodyPr>
            <a:noAutofit/>
          </a:bodyPr>
          <a:lstStyle/>
          <a:p>
            <a:r>
              <a:rPr lang="en-US" sz="3000" dirty="0" smtClean="0"/>
              <a:t>Reviews and Usage</a:t>
            </a:r>
          </a:p>
          <a:p>
            <a:pPr marL="0" indent="0">
              <a:buNone/>
            </a:pPr>
            <a:endParaRPr lang="en-US" sz="3000" dirty="0"/>
          </a:p>
          <a:p>
            <a:r>
              <a:rPr lang="en-US" sz="3000" dirty="0" smtClean="0"/>
              <a:t>Space Factor</a:t>
            </a:r>
          </a:p>
          <a:p>
            <a:pPr marL="0" indent="0">
              <a:buNone/>
            </a:pPr>
            <a:endParaRPr lang="en-US" sz="3000" dirty="0" smtClean="0"/>
          </a:p>
          <a:p>
            <a:r>
              <a:rPr lang="en-US" sz="3000" dirty="0" smtClean="0"/>
              <a:t>Time Factor</a:t>
            </a:r>
          </a:p>
          <a:p>
            <a:endParaRPr lang="en-US" sz="3000" dirty="0"/>
          </a:p>
          <a:p>
            <a:pPr marL="0" indent="0">
              <a:buNone/>
            </a:pPr>
            <a:endParaRPr lang="en-US" sz="3000" dirty="0"/>
          </a:p>
          <a:p>
            <a:endParaRPr lang="en-US" sz="3000" dirty="0"/>
          </a:p>
        </p:txBody>
      </p:sp>
      <p:sp>
        <p:nvSpPr>
          <p:cNvPr id="4" name="Slide Number Placeholder 3"/>
          <p:cNvSpPr>
            <a:spLocks noGrp="1"/>
          </p:cNvSpPr>
          <p:nvPr>
            <p:ph type="sldNum" sz="quarter" idx="12"/>
          </p:nvPr>
        </p:nvSpPr>
        <p:spPr/>
        <p:txBody>
          <a:bodyPr/>
          <a:lstStyle/>
          <a:p>
            <a:fld id="{BD266BE7-899D-4075-917F-DBDE33B6B692}" type="slidenum">
              <a:rPr lang="en-US" smtClean="0"/>
              <a:t>32</a:t>
            </a:fld>
            <a:endParaRPr lang="en-US"/>
          </a:p>
        </p:txBody>
      </p:sp>
      <p:sp>
        <p:nvSpPr>
          <p:cNvPr id="8" name="TextBox 7"/>
          <p:cNvSpPr txBox="1"/>
          <p:nvPr/>
        </p:nvSpPr>
        <p:spPr>
          <a:xfrm>
            <a:off x="9723549" y="5905151"/>
            <a:ext cx="1293559" cy="369332"/>
          </a:xfrm>
          <a:prstGeom prst="rect">
            <a:avLst/>
          </a:prstGeom>
          <a:noFill/>
        </p:spPr>
        <p:txBody>
          <a:bodyPr wrap="none" rtlCol="0">
            <a:spAutoFit/>
          </a:bodyPr>
          <a:lstStyle/>
          <a:p>
            <a:r>
              <a:rPr lang="en-US" dirty="0" err="1" smtClean="0"/>
              <a:t>Taruni</a:t>
            </a:r>
            <a:r>
              <a:rPr lang="en-US" dirty="0" smtClean="0"/>
              <a:t> </a:t>
            </a:r>
            <a:r>
              <a:rPr lang="en-US" dirty="0" err="1" smtClean="0"/>
              <a:t>Bollu</a:t>
            </a:r>
            <a:endParaRPr lang="en-US" dirty="0"/>
          </a:p>
        </p:txBody>
      </p:sp>
    </p:spTree>
    <p:extLst>
      <p:ext uri="{BB962C8B-B14F-4D97-AF65-F5344CB8AC3E}">
        <p14:creationId xmlns:p14="http://schemas.microsoft.com/office/powerpoint/2010/main" val="242661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0160" y="2190749"/>
            <a:ext cx="10040370" cy="3986213"/>
          </a:xfrm>
        </p:spPr>
        <p:txBody>
          <a:bodyPr>
            <a:noAutofit/>
          </a:bodyPr>
          <a:lstStyle/>
          <a:p>
            <a:r>
              <a:rPr lang="en-US" sz="3000" dirty="0" smtClean="0"/>
              <a:t>Core functionality is the important part for any project.</a:t>
            </a:r>
          </a:p>
          <a:p>
            <a:endParaRPr lang="en-US" sz="3000" dirty="0" smtClean="0"/>
          </a:p>
          <a:p>
            <a:r>
              <a:rPr lang="en-US" sz="3000" dirty="0" smtClean="0"/>
              <a:t>Most of these core functionality features depend on backend databases or services.</a:t>
            </a:r>
          </a:p>
          <a:p>
            <a:endParaRPr lang="en-US" sz="3000" dirty="0" smtClean="0"/>
          </a:p>
          <a:p>
            <a:r>
              <a:rPr lang="en-US" sz="3000" dirty="0" smtClean="0"/>
              <a:t>So, selecting the correct backend database or services is very important.</a:t>
            </a:r>
          </a:p>
          <a:p>
            <a:endParaRPr lang="en-US" sz="3000" dirty="0"/>
          </a:p>
        </p:txBody>
      </p:sp>
      <p:sp>
        <p:nvSpPr>
          <p:cNvPr id="4" name="TextBox 3"/>
          <p:cNvSpPr txBox="1"/>
          <p:nvPr/>
        </p:nvSpPr>
        <p:spPr>
          <a:xfrm>
            <a:off x="8901415" y="6176962"/>
            <a:ext cx="2838735" cy="369332"/>
          </a:xfrm>
          <a:prstGeom prst="rect">
            <a:avLst/>
          </a:prstGeom>
          <a:noFill/>
        </p:spPr>
        <p:txBody>
          <a:bodyPr wrap="square" rtlCol="0">
            <a:spAutoFit/>
          </a:bodyPr>
          <a:lstStyle/>
          <a:p>
            <a:r>
              <a:rPr lang="en-US" dirty="0" smtClean="0"/>
              <a:t>Sanjana Somisetty</a:t>
            </a:r>
            <a:endParaRPr lang="en-US" dirty="0"/>
          </a:p>
        </p:txBody>
      </p:sp>
      <p:sp>
        <p:nvSpPr>
          <p:cNvPr id="5" name="Slide Number Placeholder 4"/>
          <p:cNvSpPr>
            <a:spLocks noGrp="1"/>
          </p:cNvSpPr>
          <p:nvPr>
            <p:ph type="sldNum" sz="quarter" idx="12"/>
          </p:nvPr>
        </p:nvSpPr>
        <p:spPr/>
        <p:txBody>
          <a:bodyPr/>
          <a:lstStyle/>
          <a:p>
            <a:fld id="{BD266BE7-899D-4075-917F-DBDE33B6B692}" type="slidenum">
              <a:rPr lang="en-US" smtClean="0"/>
              <a:t>33</a:t>
            </a:fld>
            <a:endParaRPr lang="en-US"/>
          </a:p>
        </p:txBody>
      </p:sp>
      <p:sp>
        <p:nvSpPr>
          <p:cNvPr id="2" name="TextBox 1"/>
          <p:cNvSpPr txBox="1"/>
          <p:nvPr/>
        </p:nvSpPr>
        <p:spPr>
          <a:xfrm>
            <a:off x="1961321" y="742121"/>
            <a:ext cx="7975388" cy="769441"/>
          </a:xfrm>
          <a:prstGeom prst="rect">
            <a:avLst/>
          </a:prstGeom>
          <a:noFill/>
        </p:spPr>
        <p:txBody>
          <a:bodyPr wrap="none" rtlCol="0">
            <a:spAutoFit/>
          </a:bodyPr>
          <a:lstStyle/>
          <a:p>
            <a:r>
              <a:rPr lang="en-US" sz="4400" dirty="0" smtClean="0">
                <a:solidFill>
                  <a:schemeClr val="bg1"/>
                </a:solidFill>
              </a:rPr>
              <a:t>Comparative Study and guidelines</a:t>
            </a:r>
            <a:endParaRPr lang="en-US" sz="4400" dirty="0">
              <a:solidFill>
                <a:schemeClr val="bg1"/>
              </a:solidFill>
            </a:endParaRPr>
          </a:p>
        </p:txBody>
      </p:sp>
    </p:spTree>
    <p:extLst>
      <p:ext uri="{BB962C8B-B14F-4D97-AF65-F5344CB8AC3E}">
        <p14:creationId xmlns:p14="http://schemas.microsoft.com/office/powerpoint/2010/main" val="187446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883" y="1934807"/>
            <a:ext cx="9520451" cy="3619832"/>
          </a:xfrm>
        </p:spPr>
        <p:txBody>
          <a:bodyPr>
            <a:normAutofit/>
          </a:bodyPr>
          <a:lstStyle/>
          <a:p>
            <a:pPr>
              <a:lnSpc>
                <a:spcPct val="100000"/>
              </a:lnSpc>
            </a:pPr>
            <a:r>
              <a:rPr lang="en-US" sz="3000" dirty="0" smtClean="0"/>
              <a:t>Consider </a:t>
            </a:r>
            <a:r>
              <a:rPr lang="en-US" sz="3000" dirty="0" err="1" smtClean="0"/>
              <a:t>PartyGuard</a:t>
            </a:r>
            <a:r>
              <a:rPr lang="en-US" sz="3000" dirty="0"/>
              <a:t> </a:t>
            </a:r>
            <a:r>
              <a:rPr lang="en-US" sz="3000" dirty="0" smtClean="0"/>
              <a:t>Application.</a:t>
            </a:r>
          </a:p>
          <a:p>
            <a:pPr>
              <a:lnSpc>
                <a:spcPct val="100000"/>
              </a:lnSpc>
            </a:pPr>
            <a:endParaRPr lang="en-US" sz="3000" dirty="0"/>
          </a:p>
          <a:p>
            <a:pPr>
              <a:lnSpc>
                <a:spcPct val="100000"/>
              </a:lnSpc>
            </a:pPr>
            <a:r>
              <a:rPr lang="en-US" sz="3000" dirty="0" smtClean="0"/>
              <a:t>We have many database services to choose from like SQLite database(android), </a:t>
            </a:r>
            <a:r>
              <a:rPr lang="en-US" sz="3000" dirty="0" err="1" smtClean="0"/>
              <a:t>Kinvey</a:t>
            </a:r>
            <a:r>
              <a:rPr lang="en-US" sz="3000" dirty="0"/>
              <a:t> </a:t>
            </a:r>
            <a:r>
              <a:rPr lang="en-US" sz="3000" dirty="0" err="1" smtClean="0"/>
              <a:t>mBaaS</a:t>
            </a:r>
            <a:r>
              <a:rPr lang="en-US" sz="3000" dirty="0" smtClean="0"/>
              <a:t>, Java RESTful </a:t>
            </a:r>
            <a:r>
              <a:rPr lang="en-US" sz="3000" dirty="0" err="1" smtClean="0"/>
              <a:t>webservices</a:t>
            </a:r>
            <a:r>
              <a:rPr lang="en-US" sz="3000" dirty="0" smtClean="0"/>
              <a:t>, Microsoft Azure, etc.   </a:t>
            </a:r>
          </a:p>
        </p:txBody>
      </p:sp>
      <p:sp>
        <p:nvSpPr>
          <p:cNvPr id="4" name="TextBox 3"/>
          <p:cNvSpPr txBox="1"/>
          <p:nvPr/>
        </p:nvSpPr>
        <p:spPr>
          <a:xfrm>
            <a:off x="8429105" y="5685905"/>
            <a:ext cx="2639229" cy="369332"/>
          </a:xfrm>
          <a:prstGeom prst="rect">
            <a:avLst/>
          </a:prstGeom>
          <a:noFill/>
        </p:spPr>
        <p:txBody>
          <a:bodyPr wrap="square" rtlCol="0">
            <a:spAutoFit/>
          </a:bodyPr>
          <a:lstStyle/>
          <a:p>
            <a:r>
              <a:rPr lang="en-US" dirty="0" smtClean="0"/>
              <a:t>Sanjana Somisetty</a:t>
            </a:r>
            <a:endParaRPr lang="en-US" dirty="0"/>
          </a:p>
        </p:txBody>
      </p:sp>
      <p:sp>
        <p:nvSpPr>
          <p:cNvPr id="5" name="Slide Number Placeholder 4"/>
          <p:cNvSpPr>
            <a:spLocks noGrp="1"/>
          </p:cNvSpPr>
          <p:nvPr>
            <p:ph type="sldNum" sz="quarter" idx="12"/>
          </p:nvPr>
        </p:nvSpPr>
        <p:spPr/>
        <p:txBody>
          <a:bodyPr/>
          <a:lstStyle/>
          <a:p>
            <a:fld id="{BD266BE7-899D-4075-917F-DBDE33B6B692}" type="slidenum">
              <a:rPr lang="en-US" smtClean="0"/>
              <a:t>34</a:t>
            </a:fld>
            <a:endParaRPr lang="en-US"/>
          </a:p>
        </p:txBody>
      </p:sp>
      <p:sp>
        <p:nvSpPr>
          <p:cNvPr id="2" name="TextBox 1"/>
          <p:cNvSpPr txBox="1"/>
          <p:nvPr/>
        </p:nvSpPr>
        <p:spPr>
          <a:xfrm>
            <a:off x="1948069" y="755374"/>
            <a:ext cx="1654171" cy="769441"/>
          </a:xfrm>
          <a:prstGeom prst="rect">
            <a:avLst/>
          </a:prstGeom>
          <a:noFill/>
        </p:spPr>
        <p:txBody>
          <a:bodyPr wrap="none" rtlCol="0">
            <a:spAutoFit/>
          </a:bodyPr>
          <a:lstStyle/>
          <a:p>
            <a:r>
              <a:rPr lang="en-US" sz="4400" dirty="0" err="1" smtClean="0">
                <a:solidFill>
                  <a:schemeClr val="bg1"/>
                </a:solidFill>
              </a:rPr>
              <a:t>Cont</a:t>
            </a:r>
            <a:r>
              <a:rPr lang="en-US" sz="4400" dirty="0" smtClean="0">
                <a:solidFill>
                  <a:schemeClr val="bg1"/>
                </a:solidFill>
              </a:rPr>
              <a:t>…</a:t>
            </a:r>
            <a:endParaRPr lang="en-US" sz="4400" dirty="0">
              <a:solidFill>
                <a:schemeClr val="bg1"/>
              </a:solidFill>
            </a:endParaRPr>
          </a:p>
        </p:txBody>
      </p:sp>
    </p:spTree>
    <p:extLst>
      <p:ext uri="{BB962C8B-B14F-4D97-AF65-F5344CB8AC3E}">
        <p14:creationId xmlns:p14="http://schemas.microsoft.com/office/powerpoint/2010/main" val="176766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290" y="512604"/>
            <a:ext cx="10515600" cy="1325563"/>
          </a:xfrm>
        </p:spPr>
        <p:txBody>
          <a:bodyPr/>
          <a:lstStyle/>
          <a:p>
            <a:r>
              <a:rPr lang="en-US" dirty="0" smtClean="0"/>
              <a:t>Guidelines and Drawbacks</a:t>
            </a:r>
            <a:endParaRPr lang="en-US" dirty="0"/>
          </a:p>
        </p:txBody>
      </p:sp>
      <p:sp>
        <p:nvSpPr>
          <p:cNvPr id="3" name="Content Placeholder 2"/>
          <p:cNvSpPr>
            <a:spLocks noGrp="1"/>
          </p:cNvSpPr>
          <p:nvPr>
            <p:ph idx="1"/>
          </p:nvPr>
        </p:nvSpPr>
        <p:spPr>
          <a:xfrm>
            <a:off x="722290" y="2094201"/>
            <a:ext cx="10515600" cy="4763799"/>
          </a:xfrm>
        </p:spPr>
        <p:txBody>
          <a:bodyPr>
            <a:normAutofit/>
          </a:bodyPr>
          <a:lstStyle/>
          <a:p>
            <a:r>
              <a:rPr lang="en-US" sz="3000" b="1" dirty="0" smtClean="0"/>
              <a:t>SQLite DB </a:t>
            </a:r>
            <a:r>
              <a:rPr lang="en-US" sz="3000" dirty="0" smtClean="0"/>
              <a:t>– easy to access but less storage capacity.</a:t>
            </a:r>
          </a:p>
          <a:p>
            <a:r>
              <a:rPr lang="en-US" sz="3000" b="1" dirty="0" err="1" smtClean="0"/>
              <a:t>Kinvey</a:t>
            </a:r>
            <a:r>
              <a:rPr lang="en-US" sz="3000" b="1" dirty="0" smtClean="0"/>
              <a:t> </a:t>
            </a:r>
            <a:r>
              <a:rPr lang="en-US" sz="3000" b="1" dirty="0" err="1" smtClean="0"/>
              <a:t>mBaaS</a:t>
            </a:r>
            <a:r>
              <a:rPr lang="en-US" sz="3000" b="1" dirty="0" smtClean="0"/>
              <a:t> </a:t>
            </a:r>
            <a:r>
              <a:rPr lang="en-US" sz="3000" dirty="0" smtClean="0"/>
              <a:t>– only 1GB free storage. A single DB cannot be accessed from different OS.</a:t>
            </a:r>
          </a:p>
          <a:p>
            <a:r>
              <a:rPr lang="en-US" sz="3000" b="1" dirty="0" smtClean="0"/>
              <a:t>Java RESTful services </a:t>
            </a:r>
            <a:r>
              <a:rPr lang="en-US" sz="3000" dirty="0" smtClean="0"/>
              <a:t>- </a:t>
            </a:r>
            <a:r>
              <a:rPr lang="en-US" sz="3000" dirty="0"/>
              <a:t>REST API ends up requiring very complex and domain-bound XML or JSON </a:t>
            </a:r>
            <a:r>
              <a:rPr lang="en-US" sz="3000" dirty="0" smtClean="0"/>
              <a:t>POSTs.</a:t>
            </a:r>
          </a:p>
          <a:p>
            <a:r>
              <a:rPr lang="en-US" sz="3000" b="1" dirty="0" smtClean="0"/>
              <a:t>Microsoft Azure </a:t>
            </a:r>
            <a:r>
              <a:rPr lang="en-US" sz="3000" dirty="0" smtClean="0"/>
              <a:t>– educational account is only free for six months.</a:t>
            </a:r>
          </a:p>
          <a:p>
            <a:endParaRPr lang="en-US" sz="3000" dirty="0"/>
          </a:p>
        </p:txBody>
      </p:sp>
      <p:sp>
        <p:nvSpPr>
          <p:cNvPr id="4" name="TextBox 3"/>
          <p:cNvSpPr txBox="1"/>
          <p:nvPr/>
        </p:nvSpPr>
        <p:spPr>
          <a:xfrm>
            <a:off x="9288478" y="5939269"/>
            <a:ext cx="2576946" cy="369332"/>
          </a:xfrm>
          <a:prstGeom prst="rect">
            <a:avLst/>
          </a:prstGeom>
          <a:noFill/>
        </p:spPr>
        <p:txBody>
          <a:bodyPr wrap="square" rtlCol="0">
            <a:spAutoFit/>
          </a:bodyPr>
          <a:lstStyle/>
          <a:p>
            <a:r>
              <a:rPr lang="en-US" dirty="0" smtClean="0"/>
              <a:t>Sanjana Somisetty</a:t>
            </a:r>
            <a:endParaRPr lang="en-US" dirty="0"/>
          </a:p>
        </p:txBody>
      </p:sp>
      <p:sp>
        <p:nvSpPr>
          <p:cNvPr id="5" name="Slide Number Placeholder 4"/>
          <p:cNvSpPr>
            <a:spLocks noGrp="1"/>
          </p:cNvSpPr>
          <p:nvPr>
            <p:ph type="sldNum" sz="quarter" idx="12"/>
          </p:nvPr>
        </p:nvSpPr>
        <p:spPr/>
        <p:txBody>
          <a:bodyPr/>
          <a:lstStyle/>
          <a:p>
            <a:fld id="{BD266BE7-899D-4075-917F-DBDE33B6B692}" type="slidenum">
              <a:rPr lang="en-US" smtClean="0"/>
              <a:t>35</a:t>
            </a:fld>
            <a:endParaRPr lang="en-US"/>
          </a:p>
        </p:txBody>
      </p:sp>
    </p:spTree>
    <p:extLst>
      <p:ext uri="{BB962C8B-B14F-4D97-AF65-F5344CB8AC3E}">
        <p14:creationId xmlns:p14="http://schemas.microsoft.com/office/powerpoint/2010/main" val="358617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Guidelines and Drawbacks (Cont.)</a:t>
            </a:r>
            <a:endParaRPr lang="en-US" dirty="0"/>
          </a:p>
        </p:txBody>
      </p:sp>
      <p:sp>
        <p:nvSpPr>
          <p:cNvPr id="3" name="Content Placeholder 2"/>
          <p:cNvSpPr>
            <a:spLocks noGrp="1"/>
          </p:cNvSpPr>
          <p:nvPr>
            <p:ph idx="1"/>
          </p:nvPr>
        </p:nvSpPr>
        <p:spPr>
          <a:xfrm>
            <a:off x="566670" y="2190749"/>
            <a:ext cx="11235916" cy="3986213"/>
          </a:xfrm>
        </p:spPr>
        <p:txBody>
          <a:bodyPr>
            <a:normAutofit/>
          </a:bodyPr>
          <a:lstStyle/>
          <a:p>
            <a:r>
              <a:rPr lang="en-US" sz="3000" dirty="0" smtClean="0"/>
              <a:t>At first, decided to use JAVA RESTful services with Spring.</a:t>
            </a:r>
          </a:p>
          <a:p>
            <a:r>
              <a:rPr lang="en-US" sz="3000" b="1" dirty="0" smtClean="0"/>
              <a:t>Problems faced</a:t>
            </a:r>
          </a:p>
          <a:p>
            <a:pPr lvl="1"/>
            <a:r>
              <a:rPr lang="en-US" sz="3000" dirty="0" smtClean="0"/>
              <a:t>Very time taking</a:t>
            </a:r>
          </a:p>
          <a:p>
            <a:pPr lvl="1"/>
            <a:r>
              <a:rPr lang="en-US" sz="3000" dirty="0" smtClean="0"/>
              <a:t>Manual procedures</a:t>
            </a:r>
            <a:endParaRPr lang="en-US" sz="3000" dirty="0"/>
          </a:p>
          <a:p>
            <a:r>
              <a:rPr lang="en-US" sz="3000" dirty="0" smtClean="0"/>
              <a:t>The route </a:t>
            </a:r>
            <a:r>
              <a:rPr lang="en-US" sz="3000" dirty="0" err="1" smtClean="0"/>
              <a:t>url</a:t>
            </a:r>
            <a:r>
              <a:rPr lang="en-US" sz="3000" dirty="0" smtClean="0"/>
              <a:t> has to be created manually and published.</a:t>
            </a:r>
          </a:p>
          <a:p>
            <a:endParaRPr lang="en-US" sz="3000" dirty="0"/>
          </a:p>
          <a:p>
            <a:endParaRPr lang="en-US" sz="3000" dirty="0" smtClean="0"/>
          </a:p>
        </p:txBody>
      </p:sp>
      <p:sp>
        <p:nvSpPr>
          <p:cNvPr id="4" name="TextBox 3"/>
          <p:cNvSpPr txBox="1"/>
          <p:nvPr/>
        </p:nvSpPr>
        <p:spPr>
          <a:xfrm>
            <a:off x="9043311" y="5985769"/>
            <a:ext cx="2743200" cy="382386"/>
          </a:xfrm>
          <a:prstGeom prst="rect">
            <a:avLst/>
          </a:prstGeom>
          <a:noFill/>
        </p:spPr>
        <p:txBody>
          <a:bodyPr wrap="square" rtlCol="0">
            <a:spAutoFit/>
          </a:bodyPr>
          <a:lstStyle/>
          <a:p>
            <a:r>
              <a:rPr lang="en-US" dirty="0" smtClean="0"/>
              <a:t>Sanjana Somisetty</a:t>
            </a:r>
            <a:endParaRPr lang="en-US" dirty="0"/>
          </a:p>
        </p:txBody>
      </p:sp>
      <p:sp>
        <p:nvSpPr>
          <p:cNvPr id="5" name="Slide Number Placeholder 4"/>
          <p:cNvSpPr>
            <a:spLocks noGrp="1"/>
          </p:cNvSpPr>
          <p:nvPr>
            <p:ph type="sldNum" sz="quarter" idx="12"/>
          </p:nvPr>
        </p:nvSpPr>
        <p:spPr/>
        <p:txBody>
          <a:bodyPr/>
          <a:lstStyle/>
          <a:p>
            <a:fld id="{BD266BE7-899D-4075-917F-DBDE33B6B692}" type="slidenum">
              <a:rPr lang="en-US" smtClean="0"/>
              <a:t>36</a:t>
            </a:fld>
            <a:endParaRPr lang="en-US"/>
          </a:p>
        </p:txBody>
      </p:sp>
    </p:spTree>
    <p:extLst>
      <p:ext uri="{BB962C8B-B14F-4D97-AF65-F5344CB8AC3E}">
        <p14:creationId xmlns:p14="http://schemas.microsoft.com/office/powerpoint/2010/main" val="122793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828636"/>
            <a:ext cx="9628632" cy="1362113"/>
          </a:xfrm>
        </p:spPr>
        <p:txBody>
          <a:bodyPr>
            <a:noAutofit/>
          </a:bodyPr>
          <a:lstStyle/>
          <a:p>
            <a:r>
              <a:rPr lang="en-US" dirty="0" smtClean="0"/>
              <a:t>Microsoft Azure</a:t>
            </a:r>
            <a:br>
              <a:rPr lang="en-US" dirty="0" smtClean="0"/>
            </a:br>
            <a:endParaRPr lang="en-US" dirty="0"/>
          </a:p>
        </p:txBody>
      </p:sp>
      <p:sp>
        <p:nvSpPr>
          <p:cNvPr id="3" name="Content Placeholder 2"/>
          <p:cNvSpPr>
            <a:spLocks noGrp="1"/>
          </p:cNvSpPr>
          <p:nvPr>
            <p:ph idx="1"/>
          </p:nvPr>
        </p:nvSpPr>
        <p:spPr/>
        <p:txBody>
          <a:bodyPr>
            <a:normAutofit/>
          </a:bodyPr>
          <a:lstStyle/>
          <a:p>
            <a:r>
              <a:rPr lang="en-US" sz="3000" dirty="0" smtClean="0"/>
              <a:t>Route URL is automatically created.</a:t>
            </a:r>
          </a:p>
          <a:p>
            <a:r>
              <a:rPr lang="en-US" sz="3000" dirty="0" smtClean="0"/>
              <a:t>Easy to use.</a:t>
            </a:r>
          </a:p>
          <a:p>
            <a:r>
              <a:rPr lang="en-US" sz="3000" dirty="0"/>
              <a:t>Ability to Scale on Demand </a:t>
            </a:r>
            <a:endParaRPr lang="en-US" sz="3000" dirty="0" smtClean="0"/>
          </a:p>
          <a:p>
            <a:r>
              <a:rPr lang="en-US" sz="3000" dirty="0"/>
              <a:t>Flexibility </a:t>
            </a:r>
            <a:endParaRPr lang="en-US" sz="3000" dirty="0" smtClean="0"/>
          </a:p>
          <a:p>
            <a:endParaRPr lang="en-US" sz="3000" dirty="0"/>
          </a:p>
          <a:p>
            <a:endParaRPr lang="en-US" sz="3000" dirty="0"/>
          </a:p>
        </p:txBody>
      </p:sp>
      <p:sp>
        <p:nvSpPr>
          <p:cNvPr id="4" name="TextBox 3"/>
          <p:cNvSpPr txBox="1"/>
          <p:nvPr/>
        </p:nvSpPr>
        <p:spPr>
          <a:xfrm>
            <a:off x="8794865" y="5469775"/>
            <a:ext cx="2909455" cy="369332"/>
          </a:xfrm>
          <a:prstGeom prst="rect">
            <a:avLst/>
          </a:prstGeom>
          <a:noFill/>
        </p:spPr>
        <p:txBody>
          <a:bodyPr wrap="square" rtlCol="0">
            <a:spAutoFit/>
          </a:bodyPr>
          <a:lstStyle/>
          <a:p>
            <a:r>
              <a:rPr lang="en-US" dirty="0" smtClean="0"/>
              <a:t>Sanjana Somisetty</a:t>
            </a:r>
            <a:endParaRPr lang="en-US" dirty="0"/>
          </a:p>
        </p:txBody>
      </p:sp>
      <p:sp>
        <p:nvSpPr>
          <p:cNvPr id="5" name="Slide Number Placeholder 4"/>
          <p:cNvSpPr>
            <a:spLocks noGrp="1"/>
          </p:cNvSpPr>
          <p:nvPr>
            <p:ph type="sldNum" sz="quarter" idx="12"/>
          </p:nvPr>
        </p:nvSpPr>
        <p:spPr/>
        <p:txBody>
          <a:bodyPr/>
          <a:lstStyle/>
          <a:p>
            <a:fld id="{BD266BE7-899D-4075-917F-DBDE33B6B692}" type="slidenum">
              <a:rPr lang="en-US" smtClean="0"/>
              <a:t>37</a:t>
            </a:fld>
            <a:endParaRPr lang="en-US"/>
          </a:p>
        </p:txBody>
      </p:sp>
    </p:spTree>
    <p:extLst>
      <p:ext uri="{BB962C8B-B14F-4D97-AF65-F5344CB8AC3E}">
        <p14:creationId xmlns:p14="http://schemas.microsoft.com/office/powerpoint/2010/main" val="55286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microsoft azure cloud for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454" y="1340427"/>
            <a:ext cx="9039609" cy="43868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142829" y="6227082"/>
            <a:ext cx="7076209" cy="369332"/>
          </a:xfrm>
          <a:prstGeom prst="rect">
            <a:avLst/>
          </a:prstGeom>
          <a:noFill/>
        </p:spPr>
        <p:txBody>
          <a:bodyPr wrap="square" rtlCol="0">
            <a:spAutoFit/>
          </a:bodyPr>
          <a:lstStyle/>
          <a:p>
            <a:r>
              <a:rPr lang="en-US" dirty="0" smtClean="0"/>
              <a:t>Vamsi Krishna </a:t>
            </a:r>
            <a:r>
              <a:rPr lang="en-US" dirty="0"/>
              <a:t>P</a:t>
            </a:r>
            <a:r>
              <a:rPr lang="en-US" dirty="0" smtClean="0"/>
              <a:t>endyala</a:t>
            </a:r>
            <a:endParaRPr lang="en-US" dirty="0"/>
          </a:p>
        </p:txBody>
      </p:sp>
      <p:sp>
        <p:nvSpPr>
          <p:cNvPr id="2" name="Slide Number Placeholder 1"/>
          <p:cNvSpPr>
            <a:spLocks noGrp="1"/>
          </p:cNvSpPr>
          <p:nvPr>
            <p:ph type="sldNum" sz="quarter" idx="12"/>
          </p:nvPr>
        </p:nvSpPr>
        <p:spPr/>
        <p:txBody>
          <a:bodyPr/>
          <a:lstStyle/>
          <a:p>
            <a:fld id="{BD266BE7-899D-4075-917F-DBDE33B6B692}" type="slidenum">
              <a:rPr lang="en-US" smtClean="0"/>
              <a:t>38</a:t>
            </a:fld>
            <a:endParaRPr lang="en-US"/>
          </a:p>
        </p:txBody>
      </p:sp>
    </p:spTree>
    <p:extLst>
      <p:ext uri="{BB962C8B-B14F-4D97-AF65-F5344CB8AC3E}">
        <p14:creationId xmlns:p14="http://schemas.microsoft.com/office/powerpoint/2010/main" val="165006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2814" y="466343"/>
            <a:ext cx="9628632" cy="1362113"/>
          </a:xfrm>
        </p:spPr>
        <p:txBody>
          <a:bodyPr/>
          <a:lstStyle/>
          <a:p>
            <a:pPr algn="ctr"/>
            <a:r>
              <a:rPr lang="en-US" dirty="0" smtClean="0"/>
              <a:t>Design goals</a:t>
            </a:r>
            <a:endParaRPr lang="en-US" dirty="0"/>
          </a:p>
        </p:txBody>
      </p:sp>
      <p:sp>
        <p:nvSpPr>
          <p:cNvPr id="3" name="Content Placeholder 2"/>
          <p:cNvSpPr>
            <a:spLocks noGrp="1"/>
          </p:cNvSpPr>
          <p:nvPr>
            <p:ph idx="1"/>
          </p:nvPr>
        </p:nvSpPr>
        <p:spPr>
          <a:xfrm>
            <a:off x="0" y="1828456"/>
            <a:ext cx="11317357" cy="3986213"/>
          </a:xfrm>
        </p:spPr>
        <p:txBody>
          <a:bodyPr>
            <a:noAutofit/>
          </a:bodyPr>
          <a:lstStyle/>
          <a:p>
            <a:pPr marL="0" indent="0">
              <a:buNone/>
            </a:pPr>
            <a:r>
              <a:rPr lang="en-US" sz="3000" dirty="0" smtClean="0">
                <a:ea typeface="Segoe UI" panose="020B0502040204020203" pitchFamily="34" charset="0"/>
                <a:cs typeface="Segoe UI" panose="020B0502040204020203" pitchFamily="34" charset="0"/>
              </a:rPr>
              <a:t>Highly Available with Strong Consistency</a:t>
            </a:r>
          </a:p>
          <a:p>
            <a:pPr lvl="2"/>
            <a:r>
              <a:rPr lang="en-US" sz="3000" dirty="0" smtClean="0">
                <a:ea typeface="Segoe UI" panose="020B0502040204020203" pitchFamily="34" charset="0"/>
                <a:cs typeface="Segoe UI" panose="020B0502040204020203" pitchFamily="34" charset="0"/>
              </a:rPr>
              <a:t>Provide access to data in face of failures/partitioning		</a:t>
            </a:r>
          </a:p>
          <a:p>
            <a:pPr marL="0" indent="0">
              <a:buNone/>
            </a:pPr>
            <a:r>
              <a:rPr lang="en-US" sz="3000" dirty="0" smtClean="0">
                <a:ea typeface="Segoe UI" panose="020B0502040204020203" pitchFamily="34" charset="0"/>
                <a:cs typeface="Segoe UI" panose="020B0502040204020203" pitchFamily="34" charset="0"/>
              </a:rPr>
              <a:t>Durability</a:t>
            </a:r>
          </a:p>
          <a:p>
            <a:pPr lvl="2"/>
            <a:r>
              <a:rPr lang="en-US" sz="3000" dirty="0" smtClean="0">
                <a:ea typeface="Segoe UI" panose="020B0502040204020203" pitchFamily="34" charset="0"/>
                <a:cs typeface="Segoe UI" panose="020B0502040204020203" pitchFamily="34" charset="0"/>
              </a:rPr>
              <a:t>Replicate data several times within and across regions</a:t>
            </a:r>
          </a:p>
          <a:p>
            <a:pPr marL="0" indent="0">
              <a:buNone/>
            </a:pPr>
            <a:r>
              <a:rPr lang="en-US" sz="3000" dirty="0" smtClean="0">
                <a:ea typeface="Segoe UI" panose="020B0502040204020203" pitchFamily="34" charset="0"/>
                <a:cs typeface="Segoe UI" panose="020B0502040204020203" pitchFamily="34" charset="0"/>
              </a:rPr>
              <a:t>Scalability</a:t>
            </a:r>
          </a:p>
          <a:p>
            <a:pPr lvl="2"/>
            <a:r>
              <a:rPr lang="en-US" sz="3000" dirty="0" smtClean="0">
                <a:ea typeface="Segoe UI" panose="020B0502040204020203" pitchFamily="34" charset="0"/>
                <a:cs typeface="Segoe UI" panose="020B0502040204020203" pitchFamily="34" charset="0"/>
              </a:rPr>
              <a:t>Need to scale to zettabytes</a:t>
            </a:r>
          </a:p>
          <a:p>
            <a:pPr lvl="2"/>
            <a:r>
              <a:rPr lang="en-US" sz="3000" dirty="0" smtClean="0">
                <a:ea typeface="Segoe UI" panose="020B0502040204020203" pitchFamily="34" charset="0"/>
                <a:cs typeface="Segoe UI" panose="020B0502040204020203" pitchFamily="34" charset="0"/>
              </a:rPr>
              <a:t>Provide a global namespace to access data around the world</a:t>
            </a:r>
          </a:p>
          <a:p>
            <a:pPr lvl="2"/>
            <a:r>
              <a:rPr lang="en-US" sz="3000" dirty="0" smtClean="0">
                <a:ea typeface="Segoe UI" panose="020B0502040204020203" pitchFamily="34" charset="0"/>
                <a:cs typeface="Segoe UI" panose="020B0502040204020203" pitchFamily="34" charset="0"/>
              </a:rPr>
              <a:t>Automatically scale out and load balance data to meet peak traffic demands</a:t>
            </a:r>
          </a:p>
          <a:p>
            <a:endParaRPr lang="en-US" sz="3000" dirty="0"/>
          </a:p>
        </p:txBody>
      </p:sp>
      <p:sp>
        <p:nvSpPr>
          <p:cNvPr id="4" name="TextBox 3"/>
          <p:cNvSpPr txBox="1"/>
          <p:nvPr/>
        </p:nvSpPr>
        <p:spPr>
          <a:xfrm>
            <a:off x="8432216" y="6211669"/>
            <a:ext cx="6139464" cy="646331"/>
          </a:xfrm>
          <a:prstGeom prst="rect">
            <a:avLst/>
          </a:prstGeom>
          <a:noFill/>
        </p:spPr>
        <p:txBody>
          <a:bodyPr wrap="square" rtlCol="0">
            <a:spAutoFit/>
          </a:bodyPr>
          <a:lstStyle/>
          <a:p>
            <a:r>
              <a:rPr lang="en-US" dirty="0" smtClean="0"/>
              <a:t>Vamsi Krishna Pendyala</a:t>
            </a:r>
          </a:p>
          <a:p>
            <a:endParaRPr lang="en-US" dirty="0"/>
          </a:p>
        </p:txBody>
      </p:sp>
      <p:sp>
        <p:nvSpPr>
          <p:cNvPr id="5" name="Slide Number Placeholder 4"/>
          <p:cNvSpPr>
            <a:spLocks noGrp="1"/>
          </p:cNvSpPr>
          <p:nvPr>
            <p:ph type="sldNum" sz="quarter" idx="12"/>
          </p:nvPr>
        </p:nvSpPr>
        <p:spPr/>
        <p:txBody>
          <a:bodyPr/>
          <a:lstStyle/>
          <a:p>
            <a:fld id="{BD266BE7-899D-4075-917F-DBDE33B6B692}" type="slidenum">
              <a:rPr lang="en-US" smtClean="0"/>
              <a:t>39</a:t>
            </a:fld>
            <a:endParaRPr lang="en-US"/>
          </a:p>
        </p:txBody>
      </p:sp>
    </p:spTree>
    <p:extLst>
      <p:ext uri="{BB962C8B-B14F-4D97-AF65-F5344CB8AC3E}">
        <p14:creationId xmlns:p14="http://schemas.microsoft.com/office/powerpoint/2010/main" val="308447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dirty="0" smtClean="0"/>
              <a:t>Persistence</a:t>
            </a:r>
            <a:endParaRPr lang="en-US" dirty="0"/>
          </a:p>
        </p:txBody>
      </p:sp>
      <p:sp>
        <p:nvSpPr>
          <p:cNvPr id="14" name="Content Placeholder 2"/>
          <p:cNvSpPr>
            <a:spLocks noGrp="1"/>
          </p:cNvSpPr>
          <p:nvPr>
            <p:ph idx="1"/>
          </p:nvPr>
        </p:nvSpPr>
        <p:spPr/>
        <p:txBody>
          <a:bodyPr>
            <a:normAutofit/>
          </a:bodyPr>
          <a:lstStyle/>
          <a:p>
            <a:r>
              <a:rPr lang="en-US" sz="3000" dirty="0" smtClean="0"/>
              <a:t>Ability of an object to survive the lifetime of the OS process in which it resides</a:t>
            </a:r>
            <a:endParaRPr lang="en-US" sz="3000" dirty="0"/>
          </a:p>
          <a:p>
            <a:r>
              <a:rPr lang="en-US" sz="3000" dirty="0" smtClean="0"/>
              <a:t>Persistent storage can be </a:t>
            </a:r>
          </a:p>
          <a:p>
            <a:pPr marL="0" indent="0">
              <a:buNone/>
            </a:pPr>
            <a:r>
              <a:rPr lang="en-US" sz="3000" dirty="0" smtClean="0"/>
              <a:t>                  Relational Database</a:t>
            </a:r>
          </a:p>
          <a:p>
            <a:pPr marL="0" indent="0">
              <a:buNone/>
            </a:pPr>
            <a:r>
              <a:rPr lang="en-US" sz="3000" dirty="0"/>
              <a:t> </a:t>
            </a:r>
            <a:r>
              <a:rPr lang="en-US" sz="3000" dirty="0" smtClean="0"/>
              <a:t>                 Non – Relational Database</a:t>
            </a:r>
            <a:endParaRPr lang="en-US" sz="3000" dirty="0"/>
          </a:p>
          <a:p>
            <a:pPr marL="0" indent="0">
              <a:buNone/>
            </a:pPr>
            <a:endParaRPr lang="en-US" sz="3000" dirty="0"/>
          </a:p>
        </p:txBody>
      </p:sp>
      <p:sp>
        <p:nvSpPr>
          <p:cNvPr id="2" name="TextBox 1"/>
          <p:cNvSpPr txBox="1"/>
          <p:nvPr/>
        </p:nvSpPr>
        <p:spPr>
          <a:xfrm>
            <a:off x="9826581" y="6176962"/>
            <a:ext cx="1774332" cy="369332"/>
          </a:xfrm>
          <a:prstGeom prst="rect">
            <a:avLst/>
          </a:prstGeom>
          <a:noFill/>
        </p:spPr>
        <p:txBody>
          <a:bodyPr wrap="none" rtlCol="0">
            <a:spAutoFit/>
          </a:bodyPr>
          <a:lstStyle/>
          <a:p>
            <a:r>
              <a:rPr lang="en-US" dirty="0" smtClean="0"/>
              <a:t>Snigdha Gaddam</a:t>
            </a:r>
            <a:endParaRPr lang="en-US" dirty="0"/>
          </a:p>
        </p:txBody>
      </p:sp>
      <p:sp>
        <p:nvSpPr>
          <p:cNvPr id="3" name="Slide Number Placeholder 2"/>
          <p:cNvSpPr>
            <a:spLocks noGrp="1"/>
          </p:cNvSpPr>
          <p:nvPr>
            <p:ph type="sldNum" sz="quarter" idx="12"/>
          </p:nvPr>
        </p:nvSpPr>
        <p:spPr/>
        <p:txBody>
          <a:bodyPr/>
          <a:lstStyle/>
          <a:p>
            <a:fld id="{BD266BE7-899D-4075-917F-DBDE33B6B692}" type="slidenum">
              <a:rPr lang="en-US" smtClean="0"/>
              <a:t>4</a:t>
            </a:fld>
            <a:endParaRPr lang="en-US"/>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6685" y="466343"/>
            <a:ext cx="9628632" cy="1362113"/>
          </a:xfrm>
        </p:spPr>
        <p:txBody>
          <a:bodyPr/>
          <a:lstStyle/>
          <a:p>
            <a:pPr algn="ctr"/>
            <a:r>
              <a:rPr lang="en-US" dirty="0" smtClean="0"/>
              <a:t> Workflow</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870" y="1995055"/>
            <a:ext cx="10208748" cy="3997007"/>
          </a:xfrm>
          <a:prstGeom prst="rect">
            <a:avLst/>
          </a:prstGeom>
        </p:spPr>
      </p:pic>
      <p:sp>
        <p:nvSpPr>
          <p:cNvPr id="5" name="TextBox 4"/>
          <p:cNvSpPr txBox="1"/>
          <p:nvPr/>
        </p:nvSpPr>
        <p:spPr>
          <a:xfrm>
            <a:off x="8838815" y="6127462"/>
            <a:ext cx="2878721" cy="646331"/>
          </a:xfrm>
          <a:prstGeom prst="rect">
            <a:avLst/>
          </a:prstGeom>
          <a:noFill/>
        </p:spPr>
        <p:txBody>
          <a:bodyPr wrap="square" rtlCol="0">
            <a:spAutoFit/>
          </a:bodyPr>
          <a:lstStyle/>
          <a:p>
            <a:r>
              <a:rPr lang="en-US" dirty="0" smtClean="0"/>
              <a:t>Vamsi Krishna Pendyala</a:t>
            </a:r>
          </a:p>
          <a:p>
            <a:endParaRPr lang="en-US" dirty="0"/>
          </a:p>
        </p:txBody>
      </p:sp>
      <p:sp>
        <p:nvSpPr>
          <p:cNvPr id="3" name="Slide Number Placeholder 2"/>
          <p:cNvSpPr>
            <a:spLocks noGrp="1"/>
          </p:cNvSpPr>
          <p:nvPr>
            <p:ph type="sldNum" sz="quarter" idx="12"/>
          </p:nvPr>
        </p:nvSpPr>
        <p:spPr/>
        <p:txBody>
          <a:bodyPr/>
          <a:lstStyle/>
          <a:p>
            <a:fld id="{BD266BE7-899D-4075-917F-DBDE33B6B692}" type="slidenum">
              <a:rPr lang="en-US" smtClean="0"/>
              <a:t>40</a:t>
            </a:fld>
            <a:endParaRPr lang="en-US"/>
          </a:p>
        </p:txBody>
      </p:sp>
    </p:spTree>
    <p:extLst>
      <p:ext uri="{BB962C8B-B14F-4D97-AF65-F5344CB8AC3E}">
        <p14:creationId xmlns:p14="http://schemas.microsoft.com/office/powerpoint/2010/main" val="3736643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543" y="426587"/>
            <a:ext cx="2881023" cy="1362113"/>
          </a:xfrm>
        </p:spPr>
        <p:txBody>
          <a:bodyPr/>
          <a:lstStyle/>
          <a:p>
            <a:pPr algn="ctr"/>
            <a:r>
              <a:rPr lang="en-US" dirty="0" smtClean="0"/>
              <a:t>Examples</a:t>
            </a:r>
            <a:endParaRPr lang="en-US" dirty="0"/>
          </a:p>
        </p:txBody>
      </p:sp>
      <p:sp>
        <p:nvSpPr>
          <p:cNvPr id="3" name="Content Placeholder 2"/>
          <p:cNvSpPr>
            <a:spLocks noGrp="1"/>
          </p:cNvSpPr>
          <p:nvPr>
            <p:ph idx="1"/>
          </p:nvPr>
        </p:nvSpPr>
        <p:spPr>
          <a:xfrm>
            <a:off x="1280159" y="2190749"/>
            <a:ext cx="10395005" cy="3986213"/>
          </a:xfrm>
        </p:spPr>
        <p:txBody>
          <a:bodyPr>
            <a:normAutofit/>
          </a:bodyPr>
          <a:lstStyle/>
          <a:p>
            <a:r>
              <a:rPr lang="en-US" sz="3000" b="1" dirty="0" smtClean="0">
                <a:latin typeface="Segoe UI" panose="020B0502040204020203" pitchFamily="34" charset="0"/>
                <a:ea typeface="Segoe UI" panose="020B0502040204020203" pitchFamily="34" charset="0"/>
                <a:cs typeface="Segoe UI" panose="020B0502040204020203" pitchFamily="34" charset="0"/>
              </a:rPr>
              <a:t>Xbox: </a:t>
            </a:r>
            <a:r>
              <a:rPr lang="en-US" sz="3000" dirty="0" smtClean="0">
                <a:latin typeface="Segoe UI" panose="020B0502040204020203" pitchFamily="34" charset="0"/>
                <a:ea typeface="Segoe UI" panose="020B0502040204020203" pitchFamily="34" charset="0"/>
                <a:cs typeface="Segoe UI" panose="020B0502040204020203" pitchFamily="34" charset="0"/>
              </a:rPr>
              <a:t>Uses Blobs, Tables &amp; Queues for Cloud Game Saves, Halo 4, </a:t>
            </a:r>
            <a:r>
              <a:rPr lang="en-US" sz="3000" dirty="0" err="1" smtClean="0">
                <a:latin typeface="Segoe UI" panose="020B0502040204020203" pitchFamily="34" charset="0"/>
                <a:ea typeface="Segoe UI" panose="020B0502040204020203" pitchFamily="34" charset="0"/>
                <a:cs typeface="Segoe UI" panose="020B0502040204020203" pitchFamily="34" charset="0"/>
              </a:rPr>
              <a:t>XBox</a:t>
            </a:r>
            <a:r>
              <a:rPr lang="en-US" sz="3000" dirty="0" smtClean="0">
                <a:latin typeface="Segoe UI" panose="020B0502040204020203" pitchFamily="34" charset="0"/>
                <a:ea typeface="Segoe UI" panose="020B0502040204020203" pitchFamily="34" charset="0"/>
                <a:cs typeface="Segoe UI" panose="020B0502040204020203" pitchFamily="34" charset="0"/>
              </a:rPr>
              <a:t> Music, </a:t>
            </a:r>
            <a:r>
              <a:rPr lang="en-US" sz="3000" dirty="0" err="1" smtClean="0">
                <a:latin typeface="Segoe UI" panose="020B0502040204020203" pitchFamily="34" charset="0"/>
                <a:ea typeface="Segoe UI" panose="020B0502040204020203" pitchFamily="34" charset="0"/>
                <a:cs typeface="Segoe UI" panose="020B0502040204020203" pitchFamily="34" charset="0"/>
              </a:rPr>
              <a:t>XBox</a:t>
            </a:r>
            <a:r>
              <a:rPr lang="en-US" sz="3000" dirty="0" smtClean="0">
                <a:latin typeface="Segoe UI" panose="020B0502040204020203" pitchFamily="34" charset="0"/>
                <a:ea typeface="Segoe UI" panose="020B0502040204020203" pitchFamily="34" charset="0"/>
                <a:cs typeface="Segoe UI" panose="020B0502040204020203" pitchFamily="34" charset="0"/>
              </a:rPr>
              <a:t> Live, etc.</a:t>
            </a:r>
            <a:endParaRPr lang="en-US" sz="3000" b="1" dirty="0" smtClean="0">
              <a:latin typeface="Segoe UI" panose="020B0502040204020203" pitchFamily="34" charset="0"/>
              <a:ea typeface="Segoe UI" panose="020B0502040204020203" pitchFamily="34" charset="0"/>
              <a:cs typeface="Segoe UI" panose="020B0502040204020203" pitchFamily="34" charset="0"/>
            </a:endParaRPr>
          </a:p>
          <a:p>
            <a:endParaRPr lang="en-US" sz="3000" dirty="0" smtClean="0"/>
          </a:p>
          <a:p>
            <a:r>
              <a:rPr lang="en-US" sz="3000" b="1" dirty="0" smtClean="0">
                <a:latin typeface="Segoe UI" panose="020B0502040204020203" pitchFamily="34" charset="0"/>
                <a:ea typeface="Segoe UI" panose="020B0502040204020203" pitchFamily="34" charset="0"/>
                <a:cs typeface="Segoe UI" panose="020B0502040204020203" pitchFamily="34" charset="0"/>
              </a:rPr>
              <a:t>Bing: </a:t>
            </a:r>
            <a:r>
              <a:rPr lang="en-US" sz="3000" dirty="0" smtClean="0">
                <a:latin typeface="Segoe UI" panose="020B0502040204020203" pitchFamily="34" charset="0"/>
                <a:ea typeface="Segoe UI" panose="020B0502040204020203" pitchFamily="34" charset="0"/>
                <a:cs typeface="Segoe UI" panose="020B0502040204020203" pitchFamily="34" charset="0"/>
              </a:rPr>
              <a:t>Uses Blobs, Tables and Queues to provide a near real-time ingestion engine that consumes Twitter and Facebook feeds, indexes them, which is then folded into Bing search</a:t>
            </a:r>
          </a:p>
          <a:p>
            <a:pPr marL="0" indent="0">
              <a:buNone/>
            </a:pPr>
            <a:endParaRPr lang="en-US" sz="3000" dirty="0"/>
          </a:p>
        </p:txBody>
      </p:sp>
      <p:sp>
        <p:nvSpPr>
          <p:cNvPr id="4" name="TextBox 3"/>
          <p:cNvSpPr txBox="1"/>
          <p:nvPr/>
        </p:nvSpPr>
        <p:spPr>
          <a:xfrm>
            <a:off x="9089557" y="6232530"/>
            <a:ext cx="5858910" cy="646331"/>
          </a:xfrm>
          <a:prstGeom prst="rect">
            <a:avLst/>
          </a:prstGeom>
          <a:noFill/>
        </p:spPr>
        <p:txBody>
          <a:bodyPr wrap="square" rtlCol="0">
            <a:spAutoFit/>
          </a:bodyPr>
          <a:lstStyle/>
          <a:p>
            <a:r>
              <a:rPr lang="en-US" dirty="0" smtClean="0"/>
              <a:t>Vamsi Krishna Pendyala</a:t>
            </a:r>
          </a:p>
          <a:p>
            <a:endParaRPr lang="en-US" dirty="0"/>
          </a:p>
        </p:txBody>
      </p:sp>
      <p:sp>
        <p:nvSpPr>
          <p:cNvPr id="5" name="Slide Number Placeholder 4"/>
          <p:cNvSpPr>
            <a:spLocks noGrp="1"/>
          </p:cNvSpPr>
          <p:nvPr>
            <p:ph type="sldNum" sz="quarter" idx="12"/>
          </p:nvPr>
        </p:nvSpPr>
        <p:spPr>
          <a:xfrm>
            <a:off x="9297703" y="6438231"/>
            <a:ext cx="1968898" cy="365125"/>
          </a:xfrm>
        </p:spPr>
        <p:txBody>
          <a:bodyPr/>
          <a:lstStyle/>
          <a:p>
            <a:fld id="{BD266BE7-899D-4075-917F-DBDE33B6B692}" type="slidenum">
              <a:rPr lang="en-US" smtClean="0"/>
              <a:t>41</a:t>
            </a:fld>
            <a:endParaRPr lang="en-US" dirty="0"/>
          </a:p>
        </p:txBody>
      </p:sp>
    </p:spTree>
    <p:extLst>
      <p:ext uri="{BB962C8B-B14F-4D97-AF65-F5344CB8AC3E}">
        <p14:creationId xmlns:p14="http://schemas.microsoft.com/office/powerpoint/2010/main" val="223481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66343"/>
            <a:ext cx="5880494" cy="1362113"/>
          </a:xfrm>
        </p:spPr>
        <p:txBody>
          <a:bodyPr/>
          <a:lstStyle/>
          <a:p>
            <a:pPr algn="ctr"/>
            <a:r>
              <a:rPr lang="en-US" dirty="0" smtClean="0"/>
              <a:t> Other cloud storages</a:t>
            </a:r>
            <a:endParaRPr lang="en-US" dirty="0"/>
          </a:p>
        </p:txBody>
      </p:sp>
      <p:pic>
        <p:nvPicPr>
          <p:cNvPr id="1028" name="Picture 4" descr="Image result for advantages of amazon cloud vs microsoft azur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2155" y="2130641"/>
            <a:ext cx="7230341" cy="45000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427043" y="6107967"/>
            <a:ext cx="2388346" cy="646331"/>
          </a:xfrm>
          <a:prstGeom prst="rect">
            <a:avLst/>
          </a:prstGeom>
          <a:noFill/>
        </p:spPr>
        <p:txBody>
          <a:bodyPr wrap="none" rtlCol="0">
            <a:spAutoFit/>
          </a:bodyPr>
          <a:lstStyle/>
          <a:p>
            <a:r>
              <a:rPr lang="en-US" dirty="0" smtClean="0"/>
              <a:t>Vamsi Krishna Pendyala</a:t>
            </a:r>
          </a:p>
          <a:p>
            <a:endParaRPr lang="en-US" dirty="0"/>
          </a:p>
        </p:txBody>
      </p:sp>
      <p:sp>
        <p:nvSpPr>
          <p:cNvPr id="3" name="Slide Number Placeholder 2"/>
          <p:cNvSpPr>
            <a:spLocks noGrp="1"/>
          </p:cNvSpPr>
          <p:nvPr>
            <p:ph type="sldNum" sz="quarter" idx="12"/>
          </p:nvPr>
        </p:nvSpPr>
        <p:spPr/>
        <p:txBody>
          <a:bodyPr/>
          <a:lstStyle/>
          <a:p>
            <a:fld id="{BD266BE7-899D-4075-917F-DBDE33B6B692}" type="slidenum">
              <a:rPr lang="en-US" smtClean="0"/>
              <a:t>42</a:t>
            </a:fld>
            <a:endParaRPr lang="en-US"/>
          </a:p>
        </p:txBody>
      </p:sp>
    </p:spTree>
    <p:extLst>
      <p:ext uri="{BB962C8B-B14F-4D97-AF65-F5344CB8AC3E}">
        <p14:creationId xmlns:p14="http://schemas.microsoft.com/office/powerpoint/2010/main" val="285480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dem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5603" y="2673672"/>
            <a:ext cx="3790950" cy="27336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749307" y="6194739"/>
            <a:ext cx="2036840" cy="369332"/>
          </a:xfrm>
          <a:prstGeom prst="rect">
            <a:avLst/>
          </a:prstGeom>
          <a:noFill/>
        </p:spPr>
        <p:txBody>
          <a:bodyPr wrap="none" rtlCol="0">
            <a:spAutoFit/>
          </a:bodyPr>
          <a:lstStyle/>
          <a:p>
            <a:r>
              <a:rPr lang="en-US" dirty="0" smtClean="0"/>
              <a:t>Sai Chaitanya </a:t>
            </a:r>
            <a:r>
              <a:rPr lang="en-US" dirty="0" err="1" smtClean="0"/>
              <a:t>Rudra</a:t>
            </a:r>
            <a:endParaRPr lang="en-US" dirty="0"/>
          </a:p>
        </p:txBody>
      </p:sp>
      <p:sp>
        <p:nvSpPr>
          <p:cNvPr id="5" name="Slide Number Placeholder 4"/>
          <p:cNvSpPr>
            <a:spLocks noGrp="1"/>
          </p:cNvSpPr>
          <p:nvPr>
            <p:ph type="sldNum" sz="quarter" idx="12"/>
          </p:nvPr>
        </p:nvSpPr>
        <p:spPr/>
        <p:txBody>
          <a:bodyPr/>
          <a:lstStyle/>
          <a:p>
            <a:fld id="{BD266BE7-899D-4075-917F-DBDE33B6B692}" type="slidenum">
              <a:rPr lang="en-US" smtClean="0"/>
              <a:t>43</a:t>
            </a:fld>
            <a:endParaRPr lang="en-US"/>
          </a:p>
        </p:txBody>
      </p:sp>
      <p:sp>
        <p:nvSpPr>
          <p:cNvPr id="6" name="TextBox 5"/>
          <p:cNvSpPr txBox="1"/>
          <p:nvPr/>
        </p:nvSpPr>
        <p:spPr>
          <a:xfrm>
            <a:off x="1046242" y="837128"/>
            <a:ext cx="10509672" cy="553998"/>
          </a:xfrm>
          <a:prstGeom prst="rect">
            <a:avLst/>
          </a:prstGeom>
          <a:noFill/>
        </p:spPr>
        <p:txBody>
          <a:bodyPr wrap="none" rtlCol="0">
            <a:spAutoFit/>
          </a:bodyPr>
          <a:lstStyle/>
          <a:p>
            <a:r>
              <a:rPr lang="en-US" sz="3000" dirty="0" smtClean="0">
                <a:solidFill>
                  <a:schemeClr val="bg1"/>
                </a:solidFill>
              </a:rPr>
              <a:t>Connections to database and storing the JSON data into MongoDB</a:t>
            </a:r>
            <a:endParaRPr lang="en-US" sz="3000" dirty="0">
              <a:solidFill>
                <a:schemeClr val="bg1"/>
              </a:solidFill>
            </a:endParaRPr>
          </a:p>
        </p:txBody>
      </p:sp>
    </p:spTree>
    <p:extLst>
      <p:ext uri="{BB962C8B-B14F-4D97-AF65-F5344CB8AC3E}">
        <p14:creationId xmlns:p14="http://schemas.microsoft.com/office/powerpoint/2010/main" val="241958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3838014" y="2434107"/>
            <a:ext cx="6597464" cy="317433"/>
          </a:xfrm>
        </p:spPr>
        <p:txBody>
          <a:bodyPr>
            <a:noAutofit/>
          </a:bodyPr>
          <a:lstStyle/>
          <a:p>
            <a:r>
              <a:rPr lang="en-US" sz="8000" dirty="0" smtClean="0"/>
              <a:t>Thank you </a:t>
            </a:r>
            <a:r>
              <a:rPr lang="en-US" sz="8000" dirty="0" smtClean="0">
                <a:sym typeface="Wingdings" panose="05000000000000000000" pitchFamily="2" charset="2"/>
              </a:rPr>
              <a:t></a:t>
            </a:r>
            <a:endParaRPr lang="en-US" sz="8000" dirty="0"/>
          </a:p>
        </p:txBody>
      </p:sp>
      <p:sp>
        <p:nvSpPr>
          <p:cNvPr id="14" name="Text Placeholder 2"/>
          <p:cNvSpPr>
            <a:spLocks noGrp="1"/>
          </p:cNvSpPr>
          <p:nvPr>
            <p:ph type="body" idx="1"/>
          </p:nvPr>
        </p:nvSpPr>
        <p:spPr>
          <a:xfrm>
            <a:off x="7778839" y="3520518"/>
            <a:ext cx="2347547" cy="639360"/>
          </a:xfrm>
        </p:spPr>
        <p:txBody>
          <a:bodyPr>
            <a:normAutofit/>
          </a:bodyPr>
          <a:lstStyle/>
          <a:p>
            <a:r>
              <a:rPr lang="en-US" sz="3200" dirty="0" smtClean="0"/>
              <a:t>Questions ?</a:t>
            </a:r>
          </a:p>
          <a:p>
            <a:endParaRPr lang="en-US" sz="3200" dirty="0"/>
          </a:p>
        </p:txBody>
      </p:sp>
      <p:sp>
        <p:nvSpPr>
          <p:cNvPr id="2" name="Slide Number Placeholder 1"/>
          <p:cNvSpPr>
            <a:spLocks noGrp="1"/>
          </p:cNvSpPr>
          <p:nvPr>
            <p:ph type="sldNum" sz="quarter" idx="12"/>
          </p:nvPr>
        </p:nvSpPr>
        <p:spPr/>
        <p:txBody>
          <a:bodyPr/>
          <a:lstStyle/>
          <a:p>
            <a:r>
              <a:rPr lang="en-US" smtClean="0"/>
              <a:t>1</a:t>
            </a:r>
            <a:endParaRPr lang="en-US" dirty="0"/>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dirty="0" smtClean="0"/>
              <a:t>Relational Database</a:t>
            </a:r>
            <a:endParaRPr lang="en-US" dirty="0"/>
          </a:p>
        </p:txBody>
      </p:sp>
      <p:sp>
        <p:nvSpPr>
          <p:cNvPr id="14" name="Content Placeholder 2"/>
          <p:cNvSpPr>
            <a:spLocks noGrp="1"/>
          </p:cNvSpPr>
          <p:nvPr>
            <p:ph idx="1"/>
          </p:nvPr>
        </p:nvSpPr>
        <p:spPr/>
        <p:txBody>
          <a:bodyPr>
            <a:noAutofit/>
          </a:bodyPr>
          <a:lstStyle/>
          <a:p>
            <a:r>
              <a:rPr lang="en-US" sz="3000" dirty="0" smtClean="0"/>
              <a:t>It refers to set of tables containing data fitted into predefined categories</a:t>
            </a:r>
          </a:p>
          <a:p>
            <a:r>
              <a:rPr lang="en-US" sz="3000" dirty="0" smtClean="0"/>
              <a:t>Virtually all RDBS use Structured Query Language (SQL) as the language of querying and maintaining the database</a:t>
            </a:r>
            <a:endParaRPr lang="en-US" sz="3000" dirty="0"/>
          </a:p>
          <a:p>
            <a:r>
              <a:rPr lang="en-US" sz="3000" dirty="0" smtClean="0"/>
              <a:t>The reasons for dominance are </a:t>
            </a:r>
          </a:p>
          <a:p>
            <a:pPr marL="0" indent="0">
              <a:buNone/>
            </a:pPr>
            <a:r>
              <a:rPr lang="en-US" sz="3000" dirty="0" smtClean="0"/>
              <a:t>                  Simplicity          Robustness     Flexibility    </a:t>
            </a:r>
          </a:p>
          <a:p>
            <a:pPr marL="0" indent="0">
              <a:buNone/>
            </a:pPr>
            <a:r>
              <a:rPr lang="en-US" sz="3000" dirty="0"/>
              <a:t> </a:t>
            </a:r>
            <a:r>
              <a:rPr lang="en-US" sz="3000" dirty="0" smtClean="0"/>
              <a:t>                 Performance     Scalability       Compatibility</a:t>
            </a:r>
            <a:endParaRPr lang="en-US" sz="3000" dirty="0"/>
          </a:p>
          <a:p>
            <a:pPr marL="0" indent="0">
              <a:buNone/>
            </a:pPr>
            <a:endParaRPr lang="en-US" sz="3000" dirty="0"/>
          </a:p>
        </p:txBody>
      </p:sp>
      <p:sp>
        <p:nvSpPr>
          <p:cNvPr id="4" name="TextBox 3"/>
          <p:cNvSpPr txBox="1"/>
          <p:nvPr/>
        </p:nvSpPr>
        <p:spPr>
          <a:xfrm>
            <a:off x="9826581" y="6176962"/>
            <a:ext cx="1774332" cy="369332"/>
          </a:xfrm>
          <a:prstGeom prst="rect">
            <a:avLst/>
          </a:prstGeom>
          <a:noFill/>
        </p:spPr>
        <p:txBody>
          <a:bodyPr wrap="none" rtlCol="0">
            <a:spAutoFit/>
          </a:bodyPr>
          <a:lstStyle/>
          <a:p>
            <a:r>
              <a:rPr lang="en-US" dirty="0" smtClean="0"/>
              <a:t>Snigdha Gaddam</a:t>
            </a:r>
            <a:endParaRPr lang="en-US" dirty="0"/>
          </a:p>
        </p:txBody>
      </p:sp>
      <p:sp>
        <p:nvSpPr>
          <p:cNvPr id="2" name="Slide Number Placeholder 1"/>
          <p:cNvSpPr>
            <a:spLocks noGrp="1"/>
          </p:cNvSpPr>
          <p:nvPr>
            <p:ph type="sldNum" sz="quarter" idx="12"/>
          </p:nvPr>
        </p:nvSpPr>
        <p:spPr/>
        <p:txBody>
          <a:bodyPr/>
          <a:lstStyle/>
          <a:p>
            <a:fld id="{BD266BE7-899D-4075-917F-DBDE33B6B692}" type="slidenum">
              <a:rPr lang="en-US" smtClean="0"/>
              <a:t>5</a:t>
            </a:fld>
            <a:endParaRPr lang="en-US"/>
          </a:p>
        </p:txBody>
      </p:sp>
    </p:spTree>
    <p:extLst>
      <p:ext uri="{BB962C8B-B14F-4D97-AF65-F5344CB8AC3E}">
        <p14:creationId xmlns:p14="http://schemas.microsoft.com/office/powerpoint/2010/main" val="312626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Database</a:t>
            </a:r>
            <a:endParaRPr lang="en-US" dirty="0"/>
          </a:p>
        </p:txBody>
      </p:sp>
      <p:sp>
        <p:nvSpPr>
          <p:cNvPr id="3" name="Content Placeholder 2"/>
          <p:cNvSpPr>
            <a:spLocks noGrp="1"/>
          </p:cNvSpPr>
          <p:nvPr>
            <p:ph idx="1"/>
          </p:nvPr>
        </p:nvSpPr>
        <p:spPr>
          <a:xfrm>
            <a:off x="1280160" y="2332416"/>
            <a:ext cx="9628632" cy="3986213"/>
          </a:xfrm>
        </p:spPr>
        <p:txBody>
          <a:bodyPr>
            <a:normAutofit/>
          </a:bodyPr>
          <a:lstStyle/>
          <a:p>
            <a:r>
              <a:rPr lang="en-US" sz="3000" dirty="0"/>
              <a:t>O</a:t>
            </a:r>
            <a:r>
              <a:rPr lang="en-US" sz="3000" dirty="0" smtClean="0"/>
              <a:t>bject-relational </a:t>
            </a:r>
            <a:r>
              <a:rPr lang="en-US" sz="3000" dirty="0"/>
              <a:t>database management </a:t>
            </a:r>
            <a:r>
              <a:rPr lang="en-US" sz="3000" dirty="0" smtClean="0"/>
              <a:t>system</a:t>
            </a:r>
          </a:p>
          <a:p>
            <a:r>
              <a:rPr lang="en-US" sz="3000" dirty="0"/>
              <a:t>Collection of data treated as a </a:t>
            </a:r>
            <a:r>
              <a:rPr lang="en-US" sz="3000" dirty="0" smtClean="0"/>
              <a:t>unit</a:t>
            </a:r>
          </a:p>
          <a:p>
            <a:r>
              <a:rPr lang="en-US" sz="3000" dirty="0" smtClean="0"/>
              <a:t>Tracks computer storage with the help of info stored in SYSTEM tablespace</a:t>
            </a:r>
            <a:endParaRPr lang="en-US" sz="3000" dirty="0"/>
          </a:p>
          <a:p>
            <a:endParaRPr lang="en-US" sz="3000" dirty="0" smtClean="0"/>
          </a:p>
          <a:p>
            <a:endParaRPr lang="en-US" sz="3000" dirty="0" smtClean="0"/>
          </a:p>
          <a:p>
            <a:endParaRPr lang="en-US" sz="3000" dirty="0"/>
          </a:p>
        </p:txBody>
      </p:sp>
      <p:sp>
        <p:nvSpPr>
          <p:cNvPr id="7" name="TextBox 6"/>
          <p:cNvSpPr txBox="1"/>
          <p:nvPr/>
        </p:nvSpPr>
        <p:spPr>
          <a:xfrm>
            <a:off x="9826581" y="6176962"/>
            <a:ext cx="1774332" cy="369332"/>
          </a:xfrm>
          <a:prstGeom prst="rect">
            <a:avLst/>
          </a:prstGeom>
          <a:noFill/>
        </p:spPr>
        <p:txBody>
          <a:bodyPr wrap="none" rtlCol="0">
            <a:spAutoFit/>
          </a:bodyPr>
          <a:lstStyle/>
          <a:p>
            <a:r>
              <a:rPr lang="en-US" dirty="0" smtClean="0"/>
              <a:t>Snigdha Gaddam</a:t>
            </a:r>
            <a:endParaRPr lang="en-US" dirty="0"/>
          </a:p>
        </p:txBody>
      </p:sp>
      <p:sp>
        <p:nvSpPr>
          <p:cNvPr id="4" name="Slide Number Placeholder 3"/>
          <p:cNvSpPr>
            <a:spLocks noGrp="1"/>
          </p:cNvSpPr>
          <p:nvPr>
            <p:ph type="sldNum" sz="quarter" idx="12"/>
          </p:nvPr>
        </p:nvSpPr>
        <p:spPr/>
        <p:txBody>
          <a:bodyPr/>
          <a:lstStyle/>
          <a:p>
            <a:fld id="{BD266BE7-899D-4075-917F-DBDE33B6B692}" type="slidenum">
              <a:rPr lang="en-US" smtClean="0"/>
              <a:t>6</a:t>
            </a:fld>
            <a:endParaRPr lang="en-US"/>
          </a:p>
        </p:txBody>
      </p:sp>
    </p:spTree>
    <p:extLst>
      <p:ext uri="{BB962C8B-B14F-4D97-AF65-F5344CB8AC3E}">
        <p14:creationId xmlns:p14="http://schemas.microsoft.com/office/powerpoint/2010/main" val="12740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90008" y="720873"/>
            <a:ext cx="4489704" cy="830695"/>
          </a:xfrm>
        </p:spPr>
        <p:txBody>
          <a:bodyPr>
            <a:normAutofit/>
          </a:bodyPr>
          <a:lstStyle/>
          <a:p>
            <a:r>
              <a:rPr lang="en-US" sz="4400" b="0" dirty="0" smtClean="0">
                <a:solidFill>
                  <a:schemeClr val="bg1"/>
                </a:solidFill>
              </a:rPr>
              <a:t>MySQL</a:t>
            </a:r>
            <a:endParaRPr lang="en-US" sz="4400" b="0" dirty="0">
              <a:solidFill>
                <a:schemeClr val="bg1"/>
              </a:solidFill>
            </a:endParaRPr>
          </a:p>
        </p:txBody>
      </p:sp>
      <p:sp>
        <p:nvSpPr>
          <p:cNvPr id="4" name="Content Placeholder 3"/>
          <p:cNvSpPr>
            <a:spLocks noGrp="1"/>
          </p:cNvSpPr>
          <p:nvPr>
            <p:ph sz="half" idx="2"/>
          </p:nvPr>
        </p:nvSpPr>
        <p:spPr/>
        <p:txBody>
          <a:bodyPr>
            <a:normAutofit/>
          </a:bodyPr>
          <a:lstStyle/>
          <a:p>
            <a:r>
              <a:rPr lang="en-US" sz="3000" dirty="0" smtClean="0"/>
              <a:t>Runs as a server providing multi user access to a number of databases</a:t>
            </a:r>
          </a:p>
          <a:p>
            <a:r>
              <a:rPr lang="en-US" sz="3000" dirty="0" smtClean="0"/>
              <a:t>Free source</a:t>
            </a:r>
          </a:p>
          <a:p>
            <a:r>
              <a:rPr lang="en-US" sz="3000" dirty="0" smtClean="0"/>
              <a:t>It requires very less disk space </a:t>
            </a:r>
          </a:p>
          <a:p>
            <a:endParaRPr lang="en-US" sz="3000" dirty="0" smtClean="0"/>
          </a:p>
          <a:p>
            <a:endParaRPr lang="en-US" sz="3000" dirty="0"/>
          </a:p>
        </p:txBody>
      </p:sp>
      <p:sp>
        <p:nvSpPr>
          <p:cNvPr id="5" name="Text Placeholder 4"/>
          <p:cNvSpPr>
            <a:spLocks noGrp="1"/>
          </p:cNvSpPr>
          <p:nvPr>
            <p:ph type="body" sz="quarter" idx="3"/>
          </p:nvPr>
        </p:nvSpPr>
        <p:spPr>
          <a:xfrm>
            <a:off x="6419088" y="720872"/>
            <a:ext cx="4489704" cy="830695"/>
          </a:xfrm>
        </p:spPr>
        <p:txBody>
          <a:bodyPr>
            <a:normAutofit/>
          </a:bodyPr>
          <a:lstStyle/>
          <a:p>
            <a:r>
              <a:rPr lang="en-US" sz="4400" b="0" dirty="0" smtClean="0">
                <a:solidFill>
                  <a:schemeClr val="bg1"/>
                </a:solidFill>
              </a:rPr>
              <a:t>SQL Server</a:t>
            </a:r>
            <a:endParaRPr lang="en-US" sz="4400" b="0" dirty="0">
              <a:solidFill>
                <a:schemeClr val="bg1"/>
              </a:solidFill>
            </a:endParaRPr>
          </a:p>
        </p:txBody>
      </p:sp>
      <p:sp>
        <p:nvSpPr>
          <p:cNvPr id="6" name="Content Placeholder 5"/>
          <p:cNvSpPr>
            <a:spLocks noGrp="1"/>
          </p:cNvSpPr>
          <p:nvPr>
            <p:ph sz="quarter" idx="4"/>
          </p:nvPr>
        </p:nvSpPr>
        <p:spPr>
          <a:xfrm>
            <a:off x="6419087" y="2743194"/>
            <a:ext cx="4605227" cy="3433769"/>
          </a:xfrm>
        </p:spPr>
        <p:txBody>
          <a:bodyPr>
            <a:normAutofit/>
          </a:bodyPr>
          <a:lstStyle/>
          <a:p>
            <a:r>
              <a:rPr lang="en-US" sz="3000" dirty="0" smtClean="0"/>
              <a:t>Is a database computer language </a:t>
            </a:r>
            <a:r>
              <a:rPr lang="en-US" sz="3000" dirty="0"/>
              <a:t>d</a:t>
            </a:r>
            <a:r>
              <a:rPr lang="en-US" sz="3000" dirty="0" smtClean="0"/>
              <a:t>esigned for managing data </a:t>
            </a:r>
          </a:p>
          <a:p>
            <a:r>
              <a:rPr lang="en-US" sz="3000" dirty="0" smtClean="0"/>
              <a:t>Closed source</a:t>
            </a:r>
          </a:p>
          <a:p>
            <a:r>
              <a:rPr lang="en-US" sz="3000" dirty="0" smtClean="0"/>
              <a:t>It requires more disk space</a:t>
            </a:r>
          </a:p>
          <a:p>
            <a:endParaRPr lang="en-US" sz="3000" dirty="0"/>
          </a:p>
        </p:txBody>
      </p:sp>
      <p:sp>
        <p:nvSpPr>
          <p:cNvPr id="8" name="TextBox 7"/>
          <p:cNvSpPr txBox="1"/>
          <p:nvPr/>
        </p:nvSpPr>
        <p:spPr>
          <a:xfrm>
            <a:off x="9826581" y="6176962"/>
            <a:ext cx="1774332" cy="369332"/>
          </a:xfrm>
          <a:prstGeom prst="rect">
            <a:avLst/>
          </a:prstGeom>
          <a:noFill/>
        </p:spPr>
        <p:txBody>
          <a:bodyPr wrap="none" rtlCol="0">
            <a:spAutoFit/>
          </a:bodyPr>
          <a:lstStyle/>
          <a:p>
            <a:r>
              <a:rPr lang="en-US" dirty="0" smtClean="0"/>
              <a:t>Snigdha Gaddam</a:t>
            </a:r>
            <a:endParaRPr lang="en-US" dirty="0"/>
          </a:p>
        </p:txBody>
      </p:sp>
      <p:sp>
        <p:nvSpPr>
          <p:cNvPr id="2" name="Slide Number Placeholder 1"/>
          <p:cNvSpPr>
            <a:spLocks noGrp="1"/>
          </p:cNvSpPr>
          <p:nvPr>
            <p:ph type="sldNum" sz="quarter" idx="12"/>
          </p:nvPr>
        </p:nvSpPr>
        <p:spPr/>
        <p:txBody>
          <a:bodyPr/>
          <a:lstStyle/>
          <a:p>
            <a:fld id="{BD266BE7-899D-4075-917F-DBDE33B6B692}" type="slidenum">
              <a:rPr lang="en-US" smtClean="0"/>
              <a:t>7</a:t>
            </a:fld>
            <a:endParaRPr lang="en-US"/>
          </a:p>
        </p:txBody>
      </p:sp>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463" y="309093"/>
            <a:ext cx="10384150" cy="1595907"/>
          </a:xfrm>
        </p:spPr>
        <p:txBody>
          <a:bodyPr/>
          <a:lstStyle/>
          <a:p>
            <a:r>
              <a:rPr lang="en-US" dirty="0" smtClean="0"/>
              <a:t>   What </a:t>
            </a:r>
            <a:r>
              <a:rPr lang="en-US" dirty="0"/>
              <a:t>is NoSQL</a:t>
            </a:r>
            <a:r>
              <a:rPr lang="en-US" dirty="0" smtClean="0"/>
              <a:t>?   </a:t>
            </a:r>
            <a:endParaRPr lang="en-US" dirty="0"/>
          </a:p>
        </p:txBody>
      </p:sp>
      <p:sp>
        <p:nvSpPr>
          <p:cNvPr id="3" name="Content Placeholder 2"/>
          <p:cNvSpPr>
            <a:spLocks noGrp="1"/>
          </p:cNvSpPr>
          <p:nvPr>
            <p:ph idx="1"/>
          </p:nvPr>
        </p:nvSpPr>
        <p:spPr>
          <a:xfrm>
            <a:off x="2066521" y="1903927"/>
            <a:ext cx="10959922" cy="4558940"/>
          </a:xfrm>
        </p:spPr>
        <p:txBody>
          <a:bodyPr>
            <a:noAutofit/>
          </a:bodyPr>
          <a:lstStyle/>
          <a:p>
            <a:pPr marL="0" indent="0">
              <a:buNone/>
              <a:defRPr/>
            </a:pPr>
            <a:r>
              <a:rPr lang="en-US" sz="2800" dirty="0" smtClean="0"/>
              <a:t>Scalability</a:t>
            </a:r>
            <a:endParaRPr lang="en-US" sz="2800" dirty="0"/>
          </a:p>
          <a:p>
            <a:pPr lvl="1">
              <a:defRPr/>
            </a:pPr>
            <a:r>
              <a:rPr lang="en-US" sz="2800" dirty="0"/>
              <a:t>Vertically</a:t>
            </a:r>
          </a:p>
          <a:p>
            <a:pPr lvl="2">
              <a:defRPr/>
            </a:pPr>
            <a:r>
              <a:rPr lang="en-US" sz="2800" dirty="0"/>
              <a:t>Add more data</a:t>
            </a:r>
          </a:p>
          <a:p>
            <a:pPr lvl="1">
              <a:defRPr/>
            </a:pPr>
            <a:r>
              <a:rPr lang="en-US" sz="2800" dirty="0"/>
              <a:t>Horizontally</a:t>
            </a:r>
          </a:p>
          <a:p>
            <a:pPr lvl="2">
              <a:defRPr/>
            </a:pPr>
            <a:r>
              <a:rPr lang="en-US" sz="2800" dirty="0"/>
              <a:t>Add more storage</a:t>
            </a:r>
          </a:p>
          <a:p>
            <a:pPr>
              <a:defRPr/>
            </a:pPr>
            <a:r>
              <a:rPr lang="en-US" sz="2800" dirty="0"/>
              <a:t>Collection of structures</a:t>
            </a:r>
          </a:p>
          <a:p>
            <a:pPr lvl="1">
              <a:defRPr/>
            </a:pPr>
            <a:r>
              <a:rPr lang="en-US" sz="2800" dirty="0" smtClean="0"/>
              <a:t>Hash tables, </a:t>
            </a:r>
            <a:r>
              <a:rPr lang="en-US" sz="2800" dirty="0"/>
              <a:t>maps, </a:t>
            </a:r>
            <a:r>
              <a:rPr lang="en-US" sz="2800" dirty="0" smtClean="0"/>
              <a:t>dictionaries</a:t>
            </a:r>
            <a:endParaRPr lang="en-US" sz="2800" dirty="0"/>
          </a:p>
          <a:p>
            <a:pPr>
              <a:defRPr/>
            </a:pPr>
            <a:r>
              <a:rPr lang="en-US" sz="2800" dirty="0"/>
              <a:t>No pre-defined schema</a:t>
            </a:r>
          </a:p>
          <a:p>
            <a:pPr>
              <a:defRPr/>
            </a:pPr>
            <a:r>
              <a:rPr lang="en-US" sz="2800" dirty="0"/>
              <a:t>No join operations</a:t>
            </a:r>
          </a:p>
          <a:p>
            <a:endParaRPr lang="en-US" sz="2800" b="1" dirty="0"/>
          </a:p>
          <a:p>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65432" y="598465"/>
            <a:ext cx="78105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37183" y="6480373"/>
            <a:ext cx="3925355" cy="369332"/>
          </a:xfrm>
          <a:prstGeom prst="rect">
            <a:avLst/>
          </a:prstGeom>
          <a:noFill/>
        </p:spPr>
        <p:txBody>
          <a:bodyPr wrap="square" rtlCol="0">
            <a:spAutoFit/>
          </a:bodyPr>
          <a:lstStyle/>
          <a:p>
            <a:r>
              <a:rPr lang="en-US" dirty="0" smtClean="0"/>
              <a:t>Sravya Madarapu</a:t>
            </a:r>
            <a:endParaRPr lang="en-US" dirty="0"/>
          </a:p>
        </p:txBody>
      </p:sp>
      <p:sp>
        <p:nvSpPr>
          <p:cNvPr id="4" name="Slide Number Placeholder 3"/>
          <p:cNvSpPr>
            <a:spLocks noGrp="1"/>
          </p:cNvSpPr>
          <p:nvPr>
            <p:ph type="sldNum" sz="quarter" idx="12"/>
          </p:nvPr>
        </p:nvSpPr>
        <p:spPr/>
        <p:txBody>
          <a:bodyPr/>
          <a:lstStyle/>
          <a:p>
            <a:fld id="{BD266BE7-899D-4075-917F-DBDE33B6B692}" type="slidenum">
              <a:rPr lang="en-US" smtClean="0"/>
              <a:t>8</a:t>
            </a:fld>
            <a:endParaRPr lang="en-US"/>
          </a:p>
        </p:txBody>
      </p:sp>
    </p:spTree>
    <p:extLst>
      <p:ext uri="{BB962C8B-B14F-4D97-AF65-F5344CB8AC3E}">
        <p14:creationId xmlns:p14="http://schemas.microsoft.com/office/powerpoint/2010/main" val="247211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5009" y="412124"/>
            <a:ext cx="10229604" cy="1492876"/>
          </a:xfrm>
        </p:spPr>
        <p:txBody>
          <a:bodyPr>
            <a:normAutofit/>
          </a:bodyPr>
          <a:lstStyle/>
          <a:p>
            <a:r>
              <a:rPr lang="en-US" dirty="0" smtClean="0"/>
              <a:t> </a:t>
            </a:r>
            <a:r>
              <a:rPr lang="en-US" altLang="en-US" dirty="0"/>
              <a:t>BASE (</a:t>
            </a:r>
            <a:r>
              <a:rPr lang="en-US" altLang="en-US" b="1" dirty="0"/>
              <a:t>B</a:t>
            </a:r>
            <a:r>
              <a:rPr lang="en-US" altLang="en-US" dirty="0"/>
              <a:t>asically </a:t>
            </a:r>
            <a:r>
              <a:rPr lang="en-US" altLang="en-US" b="1" dirty="0"/>
              <a:t>A</a:t>
            </a:r>
            <a:r>
              <a:rPr lang="en-US" altLang="en-US" dirty="0"/>
              <a:t>vailable, </a:t>
            </a:r>
            <a:r>
              <a:rPr lang="en-US" altLang="en-US" b="1" dirty="0"/>
              <a:t>S</a:t>
            </a:r>
            <a:r>
              <a:rPr lang="en-US" altLang="en-US" dirty="0"/>
              <a:t>oft state, </a:t>
            </a:r>
            <a:r>
              <a:rPr lang="en-US" altLang="en-US" b="1" dirty="0"/>
              <a:t>E</a:t>
            </a:r>
            <a:r>
              <a:rPr lang="en-US" altLang="en-US" dirty="0"/>
              <a:t>ventual consistency), as opposed to </a:t>
            </a:r>
            <a:r>
              <a:rPr lang="en-US" altLang="en-US" dirty="0" smtClean="0"/>
              <a:t>ACID</a:t>
            </a:r>
            <a:endParaRPr lang="en-US" dirty="0"/>
          </a:p>
        </p:txBody>
      </p:sp>
      <p:sp>
        <p:nvSpPr>
          <p:cNvPr id="3" name="Content Placeholder 2"/>
          <p:cNvSpPr>
            <a:spLocks noGrp="1"/>
          </p:cNvSpPr>
          <p:nvPr>
            <p:ph idx="1"/>
          </p:nvPr>
        </p:nvSpPr>
        <p:spPr>
          <a:xfrm>
            <a:off x="1030310" y="2304426"/>
            <a:ext cx="10229603" cy="4006222"/>
          </a:xfrm>
        </p:spPr>
        <p:txBody>
          <a:bodyPr>
            <a:normAutofit/>
          </a:bodyPr>
          <a:lstStyle/>
          <a:p>
            <a:pPr marL="668338" lvl="1" indent="-325438">
              <a:lnSpc>
                <a:spcPct val="80000"/>
              </a:lnSpc>
              <a:spcBef>
                <a:spcPts val="600"/>
              </a:spcBef>
              <a:buClr>
                <a:srgbClr val="3B812F"/>
              </a:buClr>
              <a:buSzPct val="6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000" dirty="0"/>
              <a:t>Basic availability </a:t>
            </a:r>
            <a:r>
              <a:rPr lang="en-US" sz="3000" dirty="0" smtClean="0"/>
              <a:t>– </a:t>
            </a:r>
            <a:r>
              <a:rPr lang="en-US" altLang="en-US" sz="3000" dirty="0"/>
              <a:t>system can run even if parts have </a:t>
            </a:r>
            <a:r>
              <a:rPr lang="en-US" altLang="en-US" sz="3000" dirty="0" err="1" smtClean="0"/>
              <a:t>failedg</a:t>
            </a:r>
            <a:endParaRPr lang="en-US" altLang="en-US" sz="3000" dirty="0"/>
          </a:p>
          <a:p>
            <a:pPr marL="1068388" lvl="2" indent="-325438">
              <a:lnSpc>
                <a:spcPct val="80000"/>
              </a:lnSpc>
              <a:spcBef>
                <a:spcPts val="600"/>
              </a:spcBef>
              <a:buClr>
                <a:srgbClr val="3B812F"/>
              </a:buClr>
              <a:buSzPct val="6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3000" dirty="0"/>
              <a:t>Via replication</a:t>
            </a:r>
          </a:p>
          <a:p>
            <a:pPr marL="668338" lvl="1" indent="-325438">
              <a:spcBef>
                <a:spcPts val="550"/>
              </a:spcBef>
              <a:buClr>
                <a:srgbClr val="3B812F"/>
              </a:buClr>
              <a:buSzPct val="6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3000" dirty="0"/>
              <a:t>Soft state: copies of a data item may be inconsistent</a:t>
            </a:r>
          </a:p>
          <a:p>
            <a:pPr marL="668338" lvl="1" indent="-325438">
              <a:spcBef>
                <a:spcPts val="550"/>
              </a:spcBef>
              <a:buClr>
                <a:srgbClr val="3B812F"/>
              </a:buClr>
              <a:buSzPct val="60000"/>
              <a:buFont typeface="Wingdings" panose="05000000000000000000"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3000" dirty="0"/>
              <a:t>Eventually Consistent – copies becomes consistent at some later time if there are no more updates to that data item</a:t>
            </a:r>
            <a:br>
              <a:rPr lang="en-US" altLang="en-US" sz="3000" dirty="0"/>
            </a:br>
            <a:endParaRPr lang="en-US" altLang="en-US" sz="3000" dirty="0"/>
          </a:p>
          <a:p>
            <a:endParaRPr lang="en-US" sz="3000" dirty="0"/>
          </a:p>
        </p:txBody>
      </p:sp>
      <p:sp>
        <p:nvSpPr>
          <p:cNvPr id="5" name="TextBox 4"/>
          <p:cNvSpPr txBox="1"/>
          <p:nvPr/>
        </p:nvSpPr>
        <p:spPr>
          <a:xfrm>
            <a:off x="9221273" y="6012776"/>
            <a:ext cx="2511381" cy="369332"/>
          </a:xfrm>
          <a:prstGeom prst="rect">
            <a:avLst/>
          </a:prstGeom>
          <a:noFill/>
        </p:spPr>
        <p:txBody>
          <a:bodyPr wrap="square" rtlCol="0">
            <a:spAutoFit/>
          </a:bodyPr>
          <a:lstStyle/>
          <a:p>
            <a:r>
              <a:rPr lang="en-US" dirty="0" err="1"/>
              <a:t>Sravya</a:t>
            </a:r>
            <a:r>
              <a:rPr lang="en-US" dirty="0"/>
              <a:t> </a:t>
            </a:r>
            <a:r>
              <a:rPr lang="en-US" dirty="0" err="1"/>
              <a:t>madarapu</a:t>
            </a:r>
            <a:endParaRPr lang="en-US" dirty="0"/>
          </a:p>
        </p:txBody>
      </p:sp>
      <p:sp>
        <p:nvSpPr>
          <p:cNvPr id="4" name="Slide Number Placeholder 3"/>
          <p:cNvSpPr>
            <a:spLocks noGrp="1"/>
          </p:cNvSpPr>
          <p:nvPr>
            <p:ph type="sldNum" sz="quarter" idx="12"/>
          </p:nvPr>
        </p:nvSpPr>
        <p:spPr/>
        <p:txBody>
          <a:bodyPr/>
          <a:lstStyle/>
          <a:p>
            <a:fld id="{BD266BE7-899D-4075-917F-DBDE33B6B692}" type="slidenum">
              <a:rPr lang="en-US" smtClean="0"/>
              <a:t>9</a:t>
            </a:fld>
            <a:endParaRPr lang="en-US"/>
          </a:p>
        </p:txBody>
      </p:sp>
    </p:spTree>
    <p:extLst>
      <p:ext uri="{BB962C8B-B14F-4D97-AF65-F5344CB8AC3E}">
        <p14:creationId xmlns:p14="http://schemas.microsoft.com/office/powerpoint/2010/main" val="150953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1042</TotalTime>
  <Words>1312</Words>
  <Application>Microsoft Office PowerPoint</Application>
  <PresentationFormat>Widescreen</PresentationFormat>
  <Paragraphs>313</Paragraphs>
  <Slides>44</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Calibri</vt:lpstr>
      <vt:lpstr>Segoe UI</vt:lpstr>
      <vt:lpstr>Wingdings</vt:lpstr>
      <vt:lpstr>Educational subjects 16x9</vt:lpstr>
      <vt:lpstr>Database Management</vt:lpstr>
      <vt:lpstr>PowerPoint Presentation</vt:lpstr>
      <vt:lpstr>Overview</vt:lpstr>
      <vt:lpstr>Persistence</vt:lpstr>
      <vt:lpstr>Relational Database</vt:lpstr>
      <vt:lpstr>Oracle Database</vt:lpstr>
      <vt:lpstr>PowerPoint Presentation</vt:lpstr>
      <vt:lpstr>   What is NoSQL?   </vt:lpstr>
      <vt:lpstr> BASE (Basically Available, Soft state, Eventual consistency), as opposed to ACID</vt:lpstr>
      <vt:lpstr>Why NOSQL now?</vt:lpstr>
      <vt:lpstr>PowerPoint Presentation</vt:lpstr>
      <vt:lpstr>NOSQL Options</vt:lpstr>
      <vt:lpstr>NOSQL Options contd..</vt:lpstr>
      <vt:lpstr>Big table</vt:lpstr>
      <vt:lpstr>Key value</vt:lpstr>
      <vt:lpstr>Key value contd..</vt:lpstr>
      <vt:lpstr>Document store</vt:lpstr>
      <vt:lpstr>Document store contd..</vt:lpstr>
      <vt:lpstr>Graph db.</vt:lpstr>
      <vt:lpstr>                          MongoDB</vt:lpstr>
      <vt:lpstr>                       MongoDB(Cont..)</vt:lpstr>
      <vt:lpstr>                           MongoDB(Cont…)</vt:lpstr>
      <vt:lpstr>                           CouchDB</vt:lpstr>
      <vt:lpstr>Primary difference</vt:lpstr>
      <vt:lpstr>Scenario One: a Warehouse Management System </vt:lpstr>
      <vt:lpstr>Scenario Two: a Social Network </vt:lpstr>
      <vt:lpstr>PowerPoint Presentation</vt:lpstr>
      <vt:lpstr>PowerPoint Presentation</vt:lpstr>
      <vt:lpstr>Graph Database</vt:lpstr>
      <vt:lpstr>Graph database diagram:</vt:lpstr>
      <vt:lpstr>Properties:</vt:lpstr>
      <vt:lpstr>How did you decide what data storage/persistence options to use?</vt:lpstr>
      <vt:lpstr>PowerPoint Presentation</vt:lpstr>
      <vt:lpstr>PowerPoint Presentation</vt:lpstr>
      <vt:lpstr>Guidelines and Drawbacks</vt:lpstr>
      <vt:lpstr>Guidelines and Drawbacks (Cont.)</vt:lpstr>
      <vt:lpstr>Microsoft Azure </vt:lpstr>
      <vt:lpstr>PowerPoint Presentation</vt:lpstr>
      <vt:lpstr>Design goals</vt:lpstr>
      <vt:lpstr> Workflow</vt:lpstr>
      <vt:lpstr>Examples</vt:lpstr>
      <vt:lpstr> Other cloud storages</vt:lpstr>
      <vt:lpstr>PowerPoint Presentation</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Management</dc:title>
  <dc:creator>Gaddam,Snigdha</dc:creator>
  <cp:lastModifiedBy>Rudra,Saichaitanya</cp:lastModifiedBy>
  <cp:revision>56</cp:revision>
  <dcterms:created xsi:type="dcterms:W3CDTF">2016-10-16T20:56:53Z</dcterms:created>
  <dcterms:modified xsi:type="dcterms:W3CDTF">2016-10-17T17:18:43Z</dcterms:modified>
</cp:coreProperties>
</file>